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41" r:id="rId2"/>
    <p:sldId id="269" r:id="rId3"/>
    <p:sldId id="268" r:id="rId4"/>
    <p:sldId id="477" r:id="rId5"/>
    <p:sldId id="270" r:id="rId6"/>
    <p:sldId id="272" r:id="rId7"/>
    <p:sldId id="271" r:id="rId8"/>
    <p:sldId id="478" r:id="rId9"/>
    <p:sldId id="457" r:id="rId10"/>
    <p:sldId id="476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76444-C359-4F44-98EA-803CDA6C9D77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9F90E-6070-41D7-B01A-B8B327C846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1254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7491-EB7A-4A5A-92B6-2B8B3641A0EF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0761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49F90E-6070-41D7-B01A-B8B327C84692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5313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7491-EB7A-4A5A-92B6-2B8B3641A0EF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2345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2F6DCA-E293-4BA0-A31A-58E93EFAE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03BD13-7FBA-4D64-91D0-5DA3F1E87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282103-9090-4814-8F75-9D93D888A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43C3A9-360D-4A16-B872-C2F2F0655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3E8DB7-63B4-43F8-925B-E03C31DBD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095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AFC9F9-C529-458D-B52E-538F16390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A0FAB1-DFC4-4797-97E7-E7AD647A1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4B96B0-D79F-4F0F-AE29-E0AAFC299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B35A4E-0D95-400B-BECD-E1CD2008D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4D207F-3C12-4B16-BE9F-E6EF25B07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4398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98727E-D781-40EA-BD13-54163C78C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C2844C-DCFB-4D38-B656-F88408698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372363-04B3-4EE9-BF8E-4C79161DA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8CEFD9-A368-49FD-B92D-5D1D07506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4E4707-F9E1-4F5B-9AA3-CE2DDA801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4701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3A9721-39A0-4583-B057-EFA5FF499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9BB9ED-446A-42FF-B5D2-C4CC0D0E3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3418349-4043-4EDF-8A99-7DC72E9C4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9A0FA0-74C2-4A46-B6E5-BCD0AA5E8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94D9265-822E-47FC-9E6B-3E73FB07A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B7C0F43-F6FA-4FA2-B341-C7E9A34DE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448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6AF2BF-5F96-4E49-87C2-AB9E3A4AA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4E6ED9-2F4F-435D-8327-7ECCC58F1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A5D0CDD-69DF-4730-9311-1D75B026A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DAD0EED-E6F3-4E2E-98DF-5747A018E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ED0E031-0166-4DD9-AD2C-BBCBD5AC9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64AEF14-BA90-423B-8D33-E0CD47398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4947C58-266D-41AE-90EC-FC82DF823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08DDC2C-8667-4E75-B180-57FE2242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173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B5A081-369E-41BF-89EA-A9ADDE78E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CE2CA2-B3E1-4A06-8323-AD3C84F9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C7659F-A8BD-442A-8938-80FD454D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379DE0F-B9A3-4361-89A2-39C96571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0C999C19-7AD6-4B62-85F7-9EBD1926255C}"/>
              </a:ext>
            </a:extLst>
          </p:cNvPr>
          <p:cNvGrpSpPr/>
          <p:nvPr userDrawn="1"/>
        </p:nvGrpSpPr>
        <p:grpSpPr>
          <a:xfrm>
            <a:off x="126609" y="122457"/>
            <a:ext cx="1080000" cy="1368000"/>
            <a:chOff x="9144000" y="3695166"/>
            <a:chExt cx="2196000" cy="2772000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ADFAA310-422D-4DFB-A534-1BE370370D74}"/>
                </a:ext>
              </a:extLst>
            </p:cNvPr>
            <p:cNvSpPr/>
            <p:nvPr/>
          </p:nvSpPr>
          <p:spPr>
            <a:xfrm>
              <a:off x="9144000" y="3695166"/>
              <a:ext cx="2196000" cy="277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7E271FC-B185-4D6A-BB3C-753280C1C030}"/>
                </a:ext>
              </a:extLst>
            </p:cNvPr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>
              <a:off x="9240516" y="3821166"/>
              <a:ext cx="1980000" cy="252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419530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5837B4-9052-493B-9FB5-744733604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6CA8BF7-E872-48DE-B670-6ED8B5FFB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E2BEF6-3AC9-4C26-B9AD-8E855E25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302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673EC-108B-4891-AB82-A99D03E66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9A0364-29D2-448A-BC25-DE6423BAD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C76D5D-7BD1-41C1-88A6-04B49F584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9FA3E7-6FA2-4F74-A351-63CAF076E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77421C-DBF4-498C-BBA6-1A04B0644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EE39F9-B1E4-4794-8B7C-E97B95D6F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325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B4574-3465-464F-8363-FA8EB83F1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5FC432E-8381-4F2B-83A5-3379D88BBD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61F801-EF6A-4256-9202-AB27BC19B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2E6189F-2E5C-4244-A771-CF2AA6F8D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021690-A7FD-4B34-8272-B1A3E1373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5C63C9-99D9-4406-A6B8-044A69712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4150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F51410-EC53-4B36-A694-C46BFAB56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B28850-18C4-4899-B94B-021AFF4A3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9C956C-EBC3-40D8-9376-5A95986A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D1AEDA-D37A-419D-82E4-D929C6A49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C0694E-4227-4D82-9CC6-859CBF628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037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F424339-851A-498C-B433-4E337BFBF0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080F0E-1646-40F9-AE9B-CDE416E2F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A57039-1E93-414C-AF4F-B68833FCB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5E14DF-53D6-43A3-92D9-33E88CE5F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4D257D-946D-4758-8640-B27267F46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6512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B56C27C-ECE4-4BBC-9638-171C03D53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451016-1114-4279-904C-611378833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848ABF-5D0A-4839-BB0B-020A0C7093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C7F56-798B-4D3E-BC5B-EB7D4B48F26E}" type="datetimeFigureOut">
              <a:rPr lang="es-MX" smtClean="0"/>
              <a:t>15/11/2025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60F7B7-392D-4E88-85D7-4CE583B2F3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430BFD-3166-413B-8173-90D855F37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43D8B-AE5B-4A4F-93D7-C6C030ECA1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437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89000" y="435429"/>
            <a:ext cx="10782300" cy="2899957"/>
          </a:xfrm>
        </p:spPr>
        <p:txBody>
          <a:bodyPr anchor="ctr">
            <a:noAutofit/>
          </a:bodyPr>
          <a:lstStyle/>
          <a:p>
            <a:r>
              <a:rPr lang="es-ES" sz="2000" b="1" cap="small" dirty="0"/>
              <a:t>Bolivia en un momento de inflexión: </a:t>
            </a:r>
            <a:br>
              <a:rPr lang="es-ES" sz="2000" cap="small" dirty="0"/>
            </a:br>
            <a:br>
              <a:rPr lang="es-BO" sz="1800" dirty="0">
                <a:solidFill>
                  <a:srgbClr val="A4F0F8"/>
                </a:solidFill>
              </a:rPr>
            </a:br>
            <a:r>
              <a:rPr lang="es-MX" sz="6600" b="1" cap="small" dirty="0">
                <a:solidFill>
                  <a:schemeClr val="accent5">
                    <a:lumMod val="75000"/>
                  </a:schemeClr>
                </a:solidFill>
              </a:rPr>
              <a:t>Circulación Del Dinero, Crédito y Concentración del Ingreso</a:t>
            </a:r>
            <a:endParaRPr lang="es-MX" b="1" i="1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79520" y="3982720"/>
            <a:ext cx="4680000" cy="2358446"/>
          </a:xfrm>
        </p:spPr>
        <p:txBody>
          <a:bodyPr>
            <a:normAutofit fontScale="92500" lnSpcReduction="20000"/>
          </a:bodyPr>
          <a:lstStyle/>
          <a:p>
            <a:r>
              <a:rPr lang="es-MX" sz="2600" i="1" dirty="0"/>
              <a:t>Enrique Velazco </a:t>
            </a:r>
            <a:r>
              <a:rPr lang="es-MX" sz="2600" i="1" dirty="0" err="1"/>
              <a:t>Reckling</a:t>
            </a:r>
            <a:r>
              <a:rPr lang="es-MX" sz="2600" i="1" dirty="0"/>
              <a:t>, </a:t>
            </a:r>
            <a:r>
              <a:rPr lang="es-MX" sz="2600" i="1" dirty="0" err="1"/>
              <a:t>Ph.D</a:t>
            </a:r>
            <a:r>
              <a:rPr lang="es-MX" sz="2600" i="1" dirty="0"/>
              <a:t>.</a:t>
            </a:r>
          </a:p>
          <a:p>
            <a:r>
              <a:rPr lang="es-MX" sz="3600" dirty="0"/>
              <a:t>Fundación INASET</a:t>
            </a:r>
            <a:endParaRPr lang="es-MX" dirty="0"/>
          </a:p>
          <a:p>
            <a:r>
              <a:rPr lang="es-MX" dirty="0">
                <a:solidFill>
                  <a:srgbClr val="C00000"/>
                </a:solidFill>
              </a:rPr>
              <a:t>fundacion-inaset.org</a:t>
            </a:r>
          </a:p>
          <a:p>
            <a:r>
              <a:rPr lang="es-MX" dirty="0">
                <a:solidFill>
                  <a:srgbClr val="C00000"/>
                </a:solidFill>
              </a:rPr>
              <a:t>evelazcoreckling@yahoo.com</a:t>
            </a:r>
          </a:p>
          <a:p>
            <a:endParaRPr lang="es-MX" dirty="0"/>
          </a:p>
          <a:p>
            <a:r>
              <a:rPr lang="es-MX" dirty="0"/>
              <a:t>La Paz, Noviembre de 2025</a:t>
            </a:r>
          </a:p>
          <a:p>
            <a:endParaRPr lang="es-419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09000" y="3812163"/>
            <a:ext cx="2016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4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12ACB1B-51FD-4717-80DE-3A7103CCD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69963"/>
            <a:ext cx="9950824" cy="2606955"/>
          </a:xfrm>
        </p:spPr>
        <p:txBody>
          <a:bodyPr>
            <a:noAutofit/>
          </a:bodyPr>
          <a:lstStyle/>
          <a:p>
            <a:r>
              <a:rPr lang="es-MX" sz="3200" dirty="0">
                <a:solidFill>
                  <a:srgbClr val="1E1E1E"/>
                </a:solidFill>
                <a:latin typeface="Roboto" panose="02000000000000000000" pitchFamily="2" charset="0"/>
              </a:rPr>
              <a:t>“E</a:t>
            </a:r>
            <a:r>
              <a:rPr lang="es-MX" sz="3200" i="0" dirty="0">
                <a:solidFill>
                  <a:srgbClr val="1E1E1E"/>
                </a:solidFill>
                <a:effectLst/>
                <a:latin typeface="Roboto" panose="02000000000000000000" pitchFamily="2" charset="0"/>
              </a:rPr>
              <a:t>l BCB debe dejar de ser la caja chica del gobierno de turno; hoy con la fe en los hombres y mujeres de este directorio, ponemos toda la esperanza en la decisión de dejar de ser una caja chica, y comenzar a funcionar como el banco de todos los bolivianos” </a:t>
            </a:r>
            <a:r>
              <a:rPr lang="es-MX" sz="2400" b="1" i="1" dirty="0">
                <a:solidFill>
                  <a:srgbClr val="1E1E1E"/>
                </a:solidFill>
                <a:effectLst/>
                <a:latin typeface="Roboto" panose="02000000000000000000" pitchFamily="2" charset="0"/>
              </a:rPr>
              <a:t>(Presidente Rodrigo Pa</a:t>
            </a:r>
            <a:r>
              <a:rPr lang="es-MX" sz="2400" b="1" i="1" dirty="0">
                <a:solidFill>
                  <a:srgbClr val="1E1E1E"/>
                </a:solidFill>
                <a:latin typeface="Roboto" panose="02000000000000000000" pitchFamily="2" charset="0"/>
              </a:rPr>
              <a:t>z, 13.11.2025)</a:t>
            </a:r>
            <a:endParaRPr lang="es-MX" sz="3600" b="1" i="1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50E87409-A5E3-4003-8A12-B23A4EE6CC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988" y="3872006"/>
            <a:ext cx="10916023" cy="2891865"/>
          </a:xfrm>
        </p:spPr>
        <p:txBody>
          <a:bodyPr>
            <a:normAutofit lnSpcReduction="10000"/>
          </a:bodyPr>
          <a:lstStyle/>
          <a:p>
            <a:r>
              <a:rPr lang="es-MX" sz="2800" i="1" dirty="0">
                <a:solidFill>
                  <a:srgbClr val="C00000"/>
                </a:solidFill>
              </a:rPr>
              <a:t>La mayor amenaza a la </a:t>
            </a:r>
            <a:r>
              <a:rPr lang="es-MX" sz="2800" b="1" i="1" dirty="0">
                <a:solidFill>
                  <a:srgbClr val="C00000"/>
                </a:solidFill>
              </a:rPr>
              <a:t>viabilidad social del proceso </a:t>
            </a:r>
            <a:r>
              <a:rPr lang="es-MX" sz="2800" i="1" dirty="0">
                <a:solidFill>
                  <a:srgbClr val="C00000"/>
                </a:solidFill>
              </a:rPr>
              <a:t>que se inicia, es mantener la FINANCIARIZACIÓN de la economía, causa principal de la concentración de la riqueza, la desigualdad y el bajo crecimiento.</a:t>
            </a:r>
          </a:p>
          <a:p>
            <a:r>
              <a:rPr lang="es-MX" sz="2800" i="1" dirty="0">
                <a:solidFill>
                  <a:srgbClr val="C00000"/>
                </a:solidFill>
              </a:rPr>
              <a:t>El objetivo de cambio debe ser eliminar los incentivos a la captura de rentas financieras para recuperar la creación de valor mediante el empleo productivo. Esto requiere recuperar y dinamizar la economía real, no MAS “austeridad para los pobres”.</a:t>
            </a:r>
          </a:p>
        </p:txBody>
      </p:sp>
    </p:spTree>
    <p:extLst>
      <p:ext uri="{BB962C8B-B14F-4D97-AF65-F5344CB8AC3E}">
        <p14:creationId xmlns:p14="http://schemas.microsoft.com/office/powerpoint/2010/main" val="3692591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CEFD6-F01C-490F-9835-C8EFDB20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0175" y="472003"/>
            <a:ext cx="6765925" cy="965200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i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Flujo de dinero en la economía:</a:t>
            </a:r>
            <a:br>
              <a:rPr lang="es-MX" b="1" i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i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Banco  Central a los Hogares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88BCB35-944D-4F72-A68C-C4BA563B2107}"/>
              </a:ext>
            </a:extLst>
          </p:cNvPr>
          <p:cNvSpPr/>
          <p:nvPr/>
        </p:nvSpPr>
        <p:spPr>
          <a:xfrm>
            <a:off x="528638" y="777878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Gobierno </a:t>
            </a:r>
            <a:br>
              <a:rPr lang="es-MX" b="1" dirty="0"/>
            </a:br>
            <a:r>
              <a:rPr lang="es-MX" b="1" dirty="0"/>
              <a:t>TGN / BCB </a:t>
            </a:r>
            <a:br>
              <a:rPr lang="es-MX" b="1" dirty="0"/>
            </a:br>
            <a:r>
              <a:rPr lang="es-MX" b="1" dirty="0"/>
              <a:t>50.000 personas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5D1C3A3-270B-4E78-AAB6-384952A7219F}"/>
              </a:ext>
            </a:extLst>
          </p:cNvPr>
          <p:cNvSpPr/>
          <p:nvPr/>
        </p:nvSpPr>
        <p:spPr>
          <a:xfrm>
            <a:off x="2878630" y="1840465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Bancos Privados</a:t>
            </a:r>
            <a:br>
              <a:rPr lang="es-MX" b="1" dirty="0"/>
            </a:br>
            <a:r>
              <a:rPr lang="es-MX" b="1" dirty="0"/>
              <a:t>Dueños </a:t>
            </a:r>
            <a:br>
              <a:rPr lang="es-MX" b="1" dirty="0"/>
            </a:br>
            <a:r>
              <a:rPr lang="es-MX" b="1" dirty="0"/>
              <a:t>200 personas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5356C5A-5AEA-42E5-8EA2-8DF3E2EE2BF2}"/>
              </a:ext>
            </a:extLst>
          </p:cNvPr>
          <p:cNvSpPr/>
          <p:nvPr/>
        </p:nvSpPr>
        <p:spPr>
          <a:xfrm>
            <a:off x="5210175" y="2911276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Emprendedores</a:t>
            </a:r>
            <a:br>
              <a:rPr lang="es-MX" b="1" dirty="0"/>
            </a:br>
            <a:r>
              <a:rPr lang="es-MX" b="1" dirty="0"/>
              <a:t>y Empresarios</a:t>
            </a:r>
            <a:br>
              <a:rPr lang="es-MX" b="1" dirty="0"/>
            </a:br>
            <a:r>
              <a:rPr lang="es-MX" b="1" dirty="0"/>
              <a:t>400.000 personas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C33B7F8-B5DC-43BB-85CC-263D441824FC}"/>
              </a:ext>
            </a:extLst>
          </p:cNvPr>
          <p:cNvSpPr/>
          <p:nvPr/>
        </p:nvSpPr>
        <p:spPr>
          <a:xfrm>
            <a:off x="7571000" y="3989261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err="1"/>
              <a:t>Trabajador@s</a:t>
            </a:r>
            <a:br>
              <a:rPr lang="es-MX" b="1" dirty="0"/>
            </a:br>
            <a:r>
              <a:rPr lang="es-MX" b="1" dirty="0" err="1"/>
              <a:t>Asalariad@s</a:t>
            </a:r>
            <a:br>
              <a:rPr lang="es-MX" b="1" dirty="0"/>
            </a:br>
            <a:r>
              <a:rPr lang="es-MX" b="1" dirty="0"/>
              <a:t>1.200.000 </a:t>
            </a:r>
            <a:r>
              <a:rPr lang="es-MX" b="1" dirty="0" err="1"/>
              <a:t>pers</a:t>
            </a:r>
            <a:r>
              <a:rPr lang="es-MX" b="1" dirty="0"/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684323A-C6DF-4B26-A7D8-623F05507C0D}"/>
              </a:ext>
            </a:extLst>
          </p:cNvPr>
          <p:cNvSpPr/>
          <p:nvPr/>
        </p:nvSpPr>
        <p:spPr>
          <a:xfrm>
            <a:off x="9928575" y="5050099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Hogares /</a:t>
            </a:r>
            <a:br>
              <a:rPr lang="es-MX" b="1" dirty="0"/>
            </a:br>
            <a:r>
              <a:rPr lang="es-MX" b="1" dirty="0"/>
              <a:t>Cuentapropistas</a:t>
            </a:r>
            <a:br>
              <a:rPr lang="es-MX" b="1" dirty="0"/>
            </a:br>
            <a:r>
              <a:rPr lang="es-MX" b="1" dirty="0"/>
              <a:t>7.500.000 </a:t>
            </a:r>
            <a:r>
              <a:rPr lang="es-MX" b="1" dirty="0" err="1"/>
              <a:t>pers</a:t>
            </a:r>
            <a:r>
              <a:rPr lang="es-MX" b="1" dirty="0"/>
              <a:t>. </a:t>
            </a:r>
          </a:p>
        </p:txBody>
      </p:sp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2DF1F1D6-D9A1-4CCA-AA49-F1CAF17A712F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2486944" y="1243118"/>
            <a:ext cx="1381686" cy="597347"/>
          </a:xfrm>
          <a:prstGeom prst="bentConnector2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: angular 27">
            <a:extLst>
              <a:ext uri="{FF2B5EF4-FFF2-40B4-BE49-F238E27FC236}">
                <a16:creationId xmlns:a16="http://schemas.microsoft.com/office/drawing/2014/main" id="{F3C7A741-5F56-45A2-9BC9-F295D3D1EA64}"/>
              </a:ext>
            </a:extLst>
          </p:cNvPr>
          <p:cNvCxnSpPr>
            <a:cxnSpLocks/>
          </p:cNvCxnSpPr>
          <p:nvPr/>
        </p:nvCxnSpPr>
        <p:spPr>
          <a:xfrm>
            <a:off x="4876799" y="2592477"/>
            <a:ext cx="1358944" cy="367698"/>
          </a:xfrm>
          <a:prstGeom prst="bentConnector3">
            <a:avLst>
              <a:gd name="adj1" fmla="val 101026"/>
            </a:avLst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: angular 28">
            <a:extLst>
              <a:ext uri="{FF2B5EF4-FFF2-40B4-BE49-F238E27FC236}">
                <a16:creationId xmlns:a16="http://schemas.microsoft.com/office/drawing/2014/main" id="{D80EF09F-6E05-4E96-9DC0-58FE8DA44A5C}"/>
              </a:ext>
            </a:extLst>
          </p:cNvPr>
          <p:cNvCxnSpPr>
            <a:cxnSpLocks/>
          </p:cNvCxnSpPr>
          <p:nvPr/>
        </p:nvCxnSpPr>
        <p:spPr>
          <a:xfrm>
            <a:off x="7125360" y="3361276"/>
            <a:ext cx="1798265" cy="644906"/>
          </a:xfrm>
          <a:prstGeom prst="bentConnector3">
            <a:avLst>
              <a:gd name="adj1" fmla="val 100002"/>
            </a:avLst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r 29">
            <a:extLst>
              <a:ext uri="{FF2B5EF4-FFF2-40B4-BE49-F238E27FC236}">
                <a16:creationId xmlns:a16="http://schemas.microsoft.com/office/drawing/2014/main" id="{04344E41-8D2B-48C7-9A33-43B704675485}"/>
              </a:ext>
            </a:extLst>
          </p:cNvPr>
          <p:cNvCxnSpPr>
            <a:cxnSpLocks/>
          </p:cNvCxnSpPr>
          <p:nvPr/>
        </p:nvCxnSpPr>
        <p:spPr>
          <a:xfrm>
            <a:off x="9560174" y="4439261"/>
            <a:ext cx="1130923" cy="610838"/>
          </a:xfrm>
          <a:prstGeom prst="bentConnector3">
            <a:avLst>
              <a:gd name="adj1" fmla="val 100113"/>
            </a:avLst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uadroTexto 53">
            <a:extLst>
              <a:ext uri="{FF2B5EF4-FFF2-40B4-BE49-F238E27FC236}">
                <a16:creationId xmlns:a16="http://schemas.microsoft.com/office/drawing/2014/main" id="{CE47DFC1-0740-458C-8861-47F0858CF3B2}"/>
              </a:ext>
            </a:extLst>
          </p:cNvPr>
          <p:cNvSpPr txBox="1"/>
          <p:nvPr/>
        </p:nvSpPr>
        <p:spPr>
          <a:xfrm>
            <a:off x="7136341" y="3091968"/>
            <a:ext cx="1719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Salarios / Rem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 de ajuste</a:t>
            </a: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67115197-2BF1-43D8-BF8B-A74AA1EA75B2}"/>
              </a:ext>
            </a:extLst>
          </p:cNvPr>
          <p:cNvSpPr txBox="1"/>
          <p:nvPr/>
        </p:nvSpPr>
        <p:spPr>
          <a:xfrm>
            <a:off x="4851010" y="2070506"/>
            <a:ext cx="4723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Dinero BCB, dinero bancario p/crédito 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(inversión, producción Comercio, ….)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4F9AC996-2EEE-4D0E-9E34-7EF6F8A22629}"/>
              </a:ext>
            </a:extLst>
          </p:cNvPr>
          <p:cNvSpPr txBox="1"/>
          <p:nvPr/>
        </p:nvSpPr>
        <p:spPr>
          <a:xfrm>
            <a:off x="9555480" y="4102100"/>
            <a:ext cx="1344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Apoyo familiar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538AAA4E-C063-4507-8B74-47D5705B0D20}"/>
              </a:ext>
            </a:extLst>
          </p:cNvPr>
          <p:cNvSpPr txBox="1"/>
          <p:nvPr/>
        </p:nvSpPr>
        <p:spPr>
          <a:xfrm>
            <a:off x="2535331" y="744266"/>
            <a:ext cx="2084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Base monetaria, crédito, 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reservas, valores…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CCFC8E2-747B-4DB1-8348-0EA32F6B1D31}"/>
              </a:ext>
            </a:extLst>
          </p:cNvPr>
          <p:cNvSpPr txBox="1"/>
          <p:nvPr/>
        </p:nvSpPr>
        <p:spPr>
          <a:xfrm>
            <a:off x="9560174" y="2553882"/>
            <a:ext cx="1461290" cy="677108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0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Remesas</a:t>
            </a:r>
            <a:b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id="{C0DB1478-E96B-441A-AC48-8C567B699910}"/>
              </a:ext>
            </a:extLst>
          </p:cNvPr>
          <p:cNvCxnSpPr>
            <a:stCxn id="24" idx="3"/>
          </p:cNvCxnSpPr>
          <p:nvPr/>
        </p:nvCxnSpPr>
        <p:spPr>
          <a:xfrm>
            <a:off x="11021464" y="2892436"/>
            <a:ext cx="319636" cy="2157663"/>
          </a:xfrm>
          <a:prstGeom prst="bentConnector2">
            <a:avLst/>
          </a:prstGeom>
          <a:ln w="38100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331594E-52A4-4F59-857D-4E5084F2318E}"/>
              </a:ext>
            </a:extLst>
          </p:cNvPr>
          <p:cNvSpPr txBox="1"/>
          <p:nvPr/>
        </p:nvSpPr>
        <p:spPr>
          <a:xfrm>
            <a:off x="625792" y="2147450"/>
            <a:ext cx="181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Intereses al BCB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E896038-1717-497E-9368-D3B9D0CFA535}"/>
              </a:ext>
            </a:extLst>
          </p:cNvPr>
          <p:cNvSpPr txBox="1"/>
          <p:nvPr/>
        </p:nvSpPr>
        <p:spPr>
          <a:xfrm>
            <a:off x="2782457" y="2877867"/>
            <a:ext cx="23154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Intereses al BCB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Intereses del banco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  Meta de rentabilidad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  Meta utilidad neta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Amortización pactada 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281444B-21E5-41DD-B9D5-0C9D639B7DA7}"/>
              </a:ext>
            </a:extLst>
          </p:cNvPr>
          <p:cNvSpPr txBox="1"/>
          <p:nvPr/>
        </p:nvSpPr>
        <p:spPr>
          <a:xfrm>
            <a:off x="5194579" y="3849770"/>
            <a:ext cx="23154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Intereses por crédito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Amortización 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Depreciación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Costos directos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Costos indirectos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Utilidades netas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Impuestos (IUE…)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Previsiones</a:t>
            </a:r>
            <a:br>
              <a:rPr lang="es-MX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dirty="0">
                <a:solidFill>
                  <a:schemeClr val="accent5">
                    <a:lumMod val="75000"/>
                  </a:schemeClr>
                </a:solidFill>
              </a:rPr>
              <a:t>Aportes patronales </a:t>
            </a:r>
          </a:p>
        </p:txBody>
      </p:sp>
      <p:sp>
        <p:nvSpPr>
          <p:cNvPr id="9" name="Bocadillo: rectángulo con esquinas redondeadas 8">
            <a:extLst>
              <a:ext uri="{FF2B5EF4-FFF2-40B4-BE49-F238E27FC236}">
                <a16:creationId xmlns:a16="http://schemas.microsoft.com/office/drawing/2014/main" id="{29807F9A-4158-4307-8876-3BD92898BC8C}"/>
              </a:ext>
            </a:extLst>
          </p:cNvPr>
          <p:cNvSpPr/>
          <p:nvPr/>
        </p:nvSpPr>
        <p:spPr>
          <a:xfrm>
            <a:off x="7451372" y="5059002"/>
            <a:ext cx="2182757" cy="1130295"/>
          </a:xfrm>
          <a:prstGeom prst="wedgeRoundRectCallout">
            <a:avLst>
              <a:gd name="adj1" fmla="val -72723"/>
              <a:gd name="adj2" fmla="val -49078"/>
              <a:gd name="adj3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s-MX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trabajador/hogar recibe &lt; 30% del costo, pero paga el 100% al consumir…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1FEA90F-A8A6-4D80-B68B-C1C18382B65C}"/>
              </a:ext>
            </a:extLst>
          </p:cNvPr>
          <p:cNvSpPr txBox="1"/>
          <p:nvPr/>
        </p:nvSpPr>
        <p:spPr>
          <a:xfrm>
            <a:off x="188764" y="5773798"/>
            <a:ext cx="47382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 baseline="0" dirty="0">
                <a:solidFill>
                  <a:schemeClr val="accent5">
                    <a:lumMod val="75000"/>
                  </a:schemeClr>
                </a:solidFill>
              </a:rPr>
              <a:t>Helmut </a:t>
            </a:r>
            <a:r>
              <a:rPr lang="en-US" sz="1200" b="1" i="0" u="none" strike="noStrike" baseline="0" dirty="0" err="1">
                <a:solidFill>
                  <a:schemeClr val="accent5">
                    <a:lumMod val="75000"/>
                  </a:schemeClr>
                </a:solidFill>
              </a:rPr>
              <a:t>Nechansky</a:t>
            </a:r>
            <a:r>
              <a:rPr lang="en-US" sz="1200" b="1" dirty="0">
                <a:solidFill>
                  <a:schemeClr val="accent5">
                    <a:lumMod val="75000"/>
                  </a:schemeClr>
                </a:solidFill>
              </a:rPr>
              <a:t> [</a:t>
            </a:r>
            <a:r>
              <a:rPr lang="es-MX" sz="1200" b="1" i="1" u="none" strike="noStrike" baseline="0" dirty="0">
                <a:solidFill>
                  <a:schemeClr val="accent5">
                    <a:lumMod val="75000"/>
                  </a:schemeClr>
                </a:solidFill>
              </a:rPr>
              <a:t>ENGINEERING EFFICIENCY</a:t>
            </a:r>
            <a:r>
              <a:rPr lang="es-MX" sz="1200" b="1" i="0" u="none" strike="noStrike" baseline="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s-MX" sz="1200" b="1" i="0" u="none" strike="noStrike" baseline="0" dirty="0" err="1">
                <a:solidFill>
                  <a:schemeClr val="accent5">
                    <a:lumMod val="75000"/>
                  </a:schemeClr>
                </a:solidFill>
              </a:rPr>
              <a:t>Vienna</a:t>
            </a:r>
            <a:r>
              <a:rPr lang="es-MX" sz="1200" b="1" i="0" u="none" strike="noStrike" baseline="0" dirty="0">
                <a:solidFill>
                  <a:schemeClr val="accent5">
                    <a:lumMod val="75000"/>
                  </a:schemeClr>
                </a:solidFill>
              </a:rPr>
              <a:t>, Austria] </a:t>
            </a:r>
            <a:r>
              <a:rPr lang="en-US" sz="1200" b="1" i="0" u="none" strike="noStrike" baseline="0" dirty="0">
                <a:solidFill>
                  <a:schemeClr val="accent5">
                    <a:lumMod val="75000"/>
                  </a:schemeClr>
                </a:solidFill>
              </a:rPr>
              <a:t>“The Fundamental Error of the ‘Science’ of Economics: Equilibrium Particle Mechanics, Instead of Actor Cybernetics”, </a:t>
            </a:r>
            <a:r>
              <a:rPr lang="en-US" sz="1200" b="1" i="1" u="none" strike="noStrike" baseline="0" dirty="0">
                <a:solidFill>
                  <a:schemeClr val="accent5">
                    <a:lumMod val="75000"/>
                  </a:schemeClr>
                </a:solidFill>
              </a:rPr>
              <a:t>real-world economics review</a:t>
            </a:r>
            <a:r>
              <a:rPr lang="en-US" sz="1200" b="1" i="0" u="none" strike="noStrike" baseline="0" dirty="0">
                <a:solidFill>
                  <a:schemeClr val="accent5">
                    <a:lumMod val="75000"/>
                  </a:schemeClr>
                </a:solidFill>
              </a:rPr>
              <a:t>, issue no. 111, October 2025, pp. 75-107 </a:t>
            </a:r>
            <a:endParaRPr lang="es-MX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Bocadillo nube: nube 9">
            <a:extLst>
              <a:ext uri="{FF2B5EF4-FFF2-40B4-BE49-F238E27FC236}">
                <a16:creationId xmlns:a16="http://schemas.microsoft.com/office/drawing/2014/main" id="{EC25835F-B981-4654-ABB2-3DA23E634AD9}"/>
              </a:ext>
            </a:extLst>
          </p:cNvPr>
          <p:cNvSpPr/>
          <p:nvPr/>
        </p:nvSpPr>
        <p:spPr>
          <a:xfrm>
            <a:off x="425909" y="657190"/>
            <a:ext cx="11550191" cy="4702079"/>
          </a:xfrm>
          <a:prstGeom prst="cloudCallout">
            <a:avLst>
              <a:gd name="adj1" fmla="val 25042"/>
              <a:gd name="adj2" fmla="val 55028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/>
            <a:r>
              <a:rPr lang="es-MX" sz="2800" b="1" i="1" dirty="0">
                <a:solidFill>
                  <a:srgbClr val="002060"/>
                </a:solidFill>
              </a:rPr>
              <a:t>Para que la economía crezca de manera sostenida –cuantitativa y  cualitativamente– la capacidad de consumo de los hogares (su ingreso) debe ser comparable con la creciente capacidad del aparato productivo…</a:t>
            </a:r>
            <a:br>
              <a:rPr lang="es-MX" sz="2800" b="1" i="1" dirty="0">
                <a:solidFill>
                  <a:srgbClr val="002060"/>
                </a:solidFill>
              </a:rPr>
            </a:br>
            <a:r>
              <a:rPr lang="es-MX" sz="2800" b="1" i="1" dirty="0">
                <a:solidFill>
                  <a:srgbClr val="002060"/>
                </a:solidFill>
              </a:rPr>
              <a:t>En Bolivia, la brecha es enorme porque </a:t>
            </a:r>
            <a:r>
              <a:rPr lang="es-MX" sz="2800" b="1" i="1" u="sng" dirty="0">
                <a:solidFill>
                  <a:srgbClr val="002060"/>
                </a:solidFill>
              </a:rPr>
              <a:t>el salario es la variable de ajuste para asegurar rentabilidad  </a:t>
            </a:r>
          </a:p>
        </p:txBody>
      </p:sp>
    </p:spTree>
    <p:extLst>
      <p:ext uri="{BB962C8B-B14F-4D97-AF65-F5344CB8AC3E}">
        <p14:creationId xmlns:p14="http://schemas.microsoft.com/office/powerpoint/2010/main" val="74635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/>
      <p:bldP spid="32" grpId="0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CEFD6-F01C-490F-9835-C8EFDB20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0" y="472003"/>
            <a:ext cx="4572000" cy="965200"/>
          </a:xfrm>
        </p:spPr>
        <p:txBody>
          <a:bodyPr>
            <a:normAutofit fontScale="90000"/>
          </a:bodyPr>
          <a:lstStyle/>
          <a:p>
            <a:pPr algn="r"/>
            <a:r>
              <a:rPr lang="es-MX" b="1" i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Flujo y concentración: </a:t>
            </a:r>
            <a:br>
              <a:rPr lang="es-MX" b="1" i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i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Crédito bancario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88BCB35-944D-4F72-A68C-C4BA563B2107}"/>
              </a:ext>
            </a:extLst>
          </p:cNvPr>
          <p:cNvSpPr/>
          <p:nvPr/>
        </p:nvSpPr>
        <p:spPr>
          <a:xfrm>
            <a:off x="528638" y="777878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Gobierno </a:t>
            </a:r>
            <a:br>
              <a:rPr lang="es-MX" b="1" dirty="0"/>
            </a:br>
            <a:r>
              <a:rPr lang="es-MX" b="1" dirty="0"/>
              <a:t>TGN / BCB </a:t>
            </a:r>
            <a:br>
              <a:rPr lang="es-MX" b="1" dirty="0"/>
            </a:br>
            <a:r>
              <a:rPr lang="es-MX" b="1" dirty="0">
                <a:solidFill>
                  <a:srgbClr val="FFFF00"/>
                </a:solidFill>
              </a:rPr>
              <a:t>50.000 personas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5D1C3A3-270B-4E78-AAB6-384952A7219F}"/>
              </a:ext>
            </a:extLst>
          </p:cNvPr>
          <p:cNvSpPr/>
          <p:nvPr/>
        </p:nvSpPr>
        <p:spPr>
          <a:xfrm>
            <a:off x="2878630" y="1840465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Bancos Privados</a:t>
            </a:r>
            <a:br>
              <a:rPr lang="es-MX" b="1" dirty="0"/>
            </a:br>
            <a:r>
              <a:rPr lang="es-MX" b="1" dirty="0"/>
              <a:t>Dueños </a:t>
            </a:r>
            <a:br>
              <a:rPr lang="es-MX" b="1" dirty="0"/>
            </a:br>
            <a:r>
              <a:rPr lang="es-MX" b="1" dirty="0">
                <a:solidFill>
                  <a:srgbClr val="FFFF00"/>
                </a:solidFill>
              </a:rPr>
              <a:t>200 personas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5356C5A-5AEA-42E5-8EA2-8DF3E2EE2BF2}"/>
              </a:ext>
            </a:extLst>
          </p:cNvPr>
          <p:cNvSpPr/>
          <p:nvPr/>
        </p:nvSpPr>
        <p:spPr>
          <a:xfrm>
            <a:off x="5210175" y="2911276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Emprendedores</a:t>
            </a:r>
            <a:br>
              <a:rPr lang="es-MX" b="1" dirty="0"/>
            </a:br>
            <a:r>
              <a:rPr lang="es-MX" b="1" dirty="0"/>
              <a:t>y Empresarios</a:t>
            </a:r>
            <a:br>
              <a:rPr lang="es-MX" b="1" dirty="0"/>
            </a:br>
            <a:r>
              <a:rPr lang="es-MX" b="1" dirty="0">
                <a:solidFill>
                  <a:srgbClr val="FFFF00"/>
                </a:solidFill>
              </a:rPr>
              <a:t>400.000 personas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C33B7F8-B5DC-43BB-85CC-263D441824FC}"/>
              </a:ext>
            </a:extLst>
          </p:cNvPr>
          <p:cNvSpPr/>
          <p:nvPr/>
        </p:nvSpPr>
        <p:spPr>
          <a:xfrm>
            <a:off x="7571000" y="3989261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err="1"/>
              <a:t>Trabajador@s</a:t>
            </a:r>
            <a:br>
              <a:rPr lang="es-MX" b="1" dirty="0"/>
            </a:br>
            <a:r>
              <a:rPr lang="es-MX" b="1" dirty="0" err="1"/>
              <a:t>Asalariad@s</a:t>
            </a:r>
            <a:br>
              <a:rPr lang="es-MX" b="1" dirty="0"/>
            </a:br>
            <a:r>
              <a:rPr lang="es-MX" b="1" dirty="0">
                <a:solidFill>
                  <a:srgbClr val="FFFF00"/>
                </a:solidFill>
              </a:rPr>
              <a:t>1.200.000 </a:t>
            </a:r>
            <a:r>
              <a:rPr lang="es-MX" b="1" dirty="0" err="1">
                <a:solidFill>
                  <a:srgbClr val="FFFF00"/>
                </a:solidFill>
              </a:rPr>
              <a:t>pers</a:t>
            </a:r>
            <a:r>
              <a:rPr lang="es-MX" b="1" dirty="0"/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684323A-C6DF-4B26-A7D8-623F05507C0D}"/>
              </a:ext>
            </a:extLst>
          </p:cNvPr>
          <p:cNvSpPr/>
          <p:nvPr/>
        </p:nvSpPr>
        <p:spPr>
          <a:xfrm>
            <a:off x="9928575" y="5050099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Hogares /</a:t>
            </a:r>
            <a:br>
              <a:rPr lang="es-MX" b="1" dirty="0"/>
            </a:br>
            <a:r>
              <a:rPr lang="es-MX" b="1" dirty="0"/>
              <a:t>Cuentapropistas</a:t>
            </a:r>
            <a:br>
              <a:rPr lang="es-MX" b="1" dirty="0"/>
            </a:br>
            <a:r>
              <a:rPr lang="es-MX" b="1" dirty="0">
                <a:solidFill>
                  <a:srgbClr val="FFFF00"/>
                </a:solidFill>
              </a:rPr>
              <a:t>7.500.000 </a:t>
            </a:r>
            <a:r>
              <a:rPr lang="es-MX" b="1" dirty="0" err="1">
                <a:solidFill>
                  <a:srgbClr val="FFFF00"/>
                </a:solidFill>
              </a:rPr>
              <a:t>pers</a:t>
            </a:r>
            <a:r>
              <a:rPr lang="es-MX" b="1" dirty="0">
                <a:solidFill>
                  <a:srgbClr val="FFFF00"/>
                </a:solidFill>
              </a:rPr>
              <a:t>. </a:t>
            </a:r>
          </a:p>
        </p:txBody>
      </p:sp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2DF1F1D6-D9A1-4CCA-AA49-F1CAF17A712F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2486944" y="1243118"/>
            <a:ext cx="1381686" cy="597347"/>
          </a:xfrm>
          <a:prstGeom prst="bentConnector2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: angular 27">
            <a:extLst>
              <a:ext uri="{FF2B5EF4-FFF2-40B4-BE49-F238E27FC236}">
                <a16:creationId xmlns:a16="http://schemas.microsoft.com/office/drawing/2014/main" id="{F3C7A741-5F56-45A2-9BC9-F295D3D1EA64}"/>
              </a:ext>
            </a:extLst>
          </p:cNvPr>
          <p:cNvCxnSpPr>
            <a:cxnSpLocks/>
          </p:cNvCxnSpPr>
          <p:nvPr/>
        </p:nvCxnSpPr>
        <p:spPr>
          <a:xfrm>
            <a:off x="4876799" y="2592477"/>
            <a:ext cx="1358944" cy="367698"/>
          </a:xfrm>
          <a:prstGeom prst="bentConnector3">
            <a:avLst>
              <a:gd name="adj1" fmla="val 101026"/>
            </a:avLst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r 29">
            <a:extLst>
              <a:ext uri="{FF2B5EF4-FFF2-40B4-BE49-F238E27FC236}">
                <a16:creationId xmlns:a16="http://schemas.microsoft.com/office/drawing/2014/main" id="{04344E41-8D2B-48C7-9A33-43B704675485}"/>
              </a:ext>
            </a:extLst>
          </p:cNvPr>
          <p:cNvCxnSpPr>
            <a:cxnSpLocks/>
          </p:cNvCxnSpPr>
          <p:nvPr/>
        </p:nvCxnSpPr>
        <p:spPr>
          <a:xfrm>
            <a:off x="9560174" y="4439261"/>
            <a:ext cx="1130923" cy="610838"/>
          </a:xfrm>
          <a:prstGeom prst="bentConnector3">
            <a:avLst>
              <a:gd name="adj1" fmla="val 100113"/>
            </a:avLst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: angular 30">
            <a:extLst>
              <a:ext uri="{FF2B5EF4-FFF2-40B4-BE49-F238E27FC236}">
                <a16:creationId xmlns:a16="http://schemas.microsoft.com/office/drawing/2014/main" id="{222A56DD-E333-4297-9845-DEE83A61A1CF}"/>
              </a:ext>
            </a:extLst>
          </p:cNvPr>
          <p:cNvCxnSpPr>
            <a:cxnSpLocks/>
          </p:cNvCxnSpPr>
          <p:nvPr/>
        </p:nvCxnSpPr>
        <p:spPr>
          <a:xfrm>
            <a:off x="4866250" y="1994569"/>
            <a:ext cx="6792351" cy="3068230"/>
          </a:xfrm>
          <a:prstGeom prst="bentConnector3">
            <a:avLst>
              <a:gd name="adj1" fmla="val 99922"/>
            </a:avLst>
          </a:prstGeom>
          <a:ln w="34925">
            <a:solidFill>
              <a:schemeClr val="accent5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uadroTexto 54">
            <a:extLst>
              <a:ext uri="{FF2B5EF4-FFF2-40B4-BE49-F238E27FC236}">
                <a16:creationId xmlns:a16="http://schemas.microsoft.com/office/drawing/2014/main" id="{8485533A-B577-4AB9-8DF8-1CB04D8201E9}"/>
              </a:ext>
            </a:extLst>
          </p:cNvPr>
          <p:cNvSpPr txBox="1"/>
          <p:nvPr/>
        </p:nvSpPr>
        <p:spPr>
          <a:xfrm>
            <a:off x="5201527" y="1670900"/>
            <a:ext cx="5951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Dinero BCB, dinero bancario p/préstamos (microcrédito, consumo, vivienda)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67115197-2BF1-43D8-BF8B-A74AA1EA75B2}"/>
              </a:ext>
            </a:extLst>
          </p:cNvPr>
          <p:cNvSpPr txBox="1"/>
          <p:nvPr/>
        </p:nvSpPr>
        <p:spPr>
          <a:xfrm>
            <a:off x="4851010" y="2070506"/>
            <a:ext cx="4723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Dinero BCB, dinero bancario p/crédito 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(inversión, producción Comercio, ….)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4F9AC996-2EEE-4D0E-9E34-7EF6F8A22629}"/>
              </a:ext>
            </a:extLst>
          </p:cNvPr>
          <p:cNvSpPr txBox="1"/>
          <p:nvPr/>
        </p:nvSpPr>
        <p:spPr>
          <a:xfrm>
            <a:off x="9555480" y="4102100"/>
            <a:ext cx="1344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Apoyo familiar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538AAA4E-C063-4507-8B74-47D5705B0D20}"/>
              </a:ext>
            </a:extLst>
          </p:cNvPr>
          <p:cNvSpPr txBox="1"/>
          <p:nvPr/>
        </p:nvSpPr>
        <p:spPr>
          <a:xfrm>
            <a:off x="2535331" y="744266"/>
            <a:ext cx="2084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Base monetaria, crédito, 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reservas, valores… </a:t>
            </a: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0D156767-4562-40FC-AED8-ABCCF6F4D166}"/>
              </a:ext>
            </a:extLst>
          </p:cNvPr>
          <p:cNvSpPr txBox="1"/>
          <p:nvPr/>
        </p:nvSpPr>
        <p:spPr>
          <a:xfrm>
            <a:off x="838201" y="6100201"/>
            <a:ext cx="10820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 baseline="0" dirty="0">
                <a:solidFill>
                  <a:schemeClr val="accent5">
                    <a:lumMod val="75000"/>
                  </a:schemeClr>
                </a:solidFill>
              </a:rPr>
              <a:t>Helmut </a:t>
            </a:r>
            <a:r>
              <a:rPr lang="en-US" sz="1200" b="1" i="0" u="none" strike="noStrike" baseline="0" dirty="0" err="1">
                <a:solidFill>
                  <a:schemeClr val="accent5">
                    <a:lumMod val="75000"/>
                  </a:schemeClr>
                </a:solidFill>
              </a:rPr>
              <a:t>Nechansky</a:t>
            </a:r>
            <a:r>
              <a:rPr lang="en-US" sz="1200" b="1" dirty="0">
                <a:solidFill>
                  <a:schemeClr val="accent5">
                    <a:lumMod val="75000"/>
                  </a:schemeClr>
                </a:solidFill>
              </a:rPr>
              <a:t> [</a:t>
            </a:r>
            <a:r>
              <a:rPr lang="es-MX" sz="1200" b="1" i="1" u="none" strike="noStrike" baseline="0" dirty="0">
                <a:solidFill>
                  <a:schemeClr val="accent5">
                    <a:lumMod val="75000"/>
                  </a:schemeClr>
                </a:solidFill>
              </a:rPr>
              <a:t>ENGINEERING EFFICIENCY</a:t>
            </a:r>
            <a:r>
              <a:rPr lang="es-MX" sz="1200" b="1" i="0" u="none" strike="noStrike" baseline="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s-MX" sz="1200" b="1" i="0" u="none" strike="noStrike" baseline="0" dirty="0" err="1">
                <a:solidFill>
                  <a:schemeClr val="accent5">
                    <a:lumMod val="75000"/>
                  </a:schemeClr>
                </a:solidFill>
              </a:rPr>
              <a:t>Vienna</a:t>
            </a:r>
            <a:r>
              <a:rPr lang="es-MX" sz="1200" b="1" i="0" u="none" strike="noStrike" baseline="0" dirty="0">
                <a:solidFill>
                  <a:schemeClr val="accent5">
                    <a:lumMod val="75000"/>
                  </a:schemeClr>
                </a:solidFill>
              </a:rPr>
              <a:t>, Austria] </a:t>
            </a:r>
            <a:r>
              <a:rPr lang="en-US" sz="1200" b="1" i="0" u="none" strike="noStrike" baseline="0" dirty="0">
                <a:solidFill>
                  <a:schemeClr val="accent5">
                    <a:lumMod val="75000"/>
                  </a:schemeClr>
                </a:solidFill>
              </a:rPr>
              <a:t>“The Fundamental Error of the ‘Science’ of Economics: Equilibrium Particle Mechanics, Instead of Actor Cybernetics”, </a:t>
            </a:r>
            <a:r>
              <a:rPr lang="en-US" sz="1200" b="1" i="1" u="none" strike="noStrike" baseline="0" dirty="0">
                <a:solidFill>
                  <a:schemeClr val="accent5">
                    <a:lumMod val="75000"/>
                  </a:schemeClr>
                </a:solidFill>
              </a:rPr>
              <a:t>real-world economics review</a:t>
            </a:r>
            <a:r>
              <a:rPr lang="en-US" sz="1200" b="1" i="0" u="none" strike="noStrike" baseline="0" dirty="0">
                <a:solidFill>
                  <a:schemeClr val="accent5">
                    <a:lumMod val="75000"/>
                  </a:schemeClr>
                </a:solidFill>
              </a:rPr>
              <a:t>, issue no. 111, October 2025, pp. 75-107 </a:t>
            </a:r>
            <a:endParaRPr lang="es-MX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3D39FBEE-5211-4DB5-880F-7778DCFBEDBD}"/>
              </a:ext>
            </a:extLst>
          </p:cNvPr>
          <p:cNvSpPr txBox="1"/>
          <p:nvPr/>
        </p:nvSpPr>
        <p:spPr>
          <a:xfrm>
            <a:off x="2508271" y="1237244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16.000M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757810C-F984-485F-9AF8-6FE9BD25724E}"/>
              </a:ext>
            </a:extLst>
          </p:cNvPr>
          <p:cNvSpPr txBox="1"/>
          <p:nvPr/>
        </p:nvSpPr>
        <p:spPr>
          <a:xfrm>
            <a:off x="7893071" y="2164344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4F88FE5A-06C1-4993-8477-2DDD9FC3D264}"/>
              </a:ext>
            </a:extLst>
          </p:cNvPr>
          <p:cNvSpPr txBox="1"/>
          <p:nvPr/>
        </p:nvSpPr>
        <p:spPr>
          <a:xfrm>
            <a:off x="10168913" y="2077425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21.000M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D6193E4-95C3-4EC5-838D-91A495F90678}"/>
              </a:ext>
            </a:extLst>
          </p:cNvPr>
          <p:cNvSpPr txBox="1"/>
          <p:nvPr/>
        </p:nvSpPr>
        <p:spPr>
          <a:xfrm>
            <a:off x="4831165" y="2571955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CCFC8E2-747B-4DB1-8348-0EA32F6B1D31}"/>
              </a:ext>
            </a:extLst>
          </p:cNvPr>
          <p:cNvSpPr txBox="1"/>
          <p:nvPr/>
        </p:nvSpPr>
        <p:spPr>
          <a:xfrm>
            <a:off x="9560174" y="2553882"/>
            <a:ext cx="1461290" cy="677108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0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Remesas</a:t>
            </a:r>
            <a:b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id="{C0DB1478-E96B-441A-AC48-8C567B699910}"/>
              </a:ext>
            </a:extLst>
          </p:cNvPr>
          <p:cNvCxnSpPr>
            <a:stCxn id="24" idx="3"/>
          </p:cNvCxnSpPr>
          <p:nvPr/>
        </p:nvCxnSpPr>
        <p:spPr>
          <a:xfrm>
            <a:off x="11021464" y="2892436"/>
            <a:ext cx="319636" cy="2157663"/>
          </a:xfrm>
          <a:prstGeom prst="bentConnector2">
            <a:avLst/>
          </a:prstGeom>
          <a:ln w="38100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4A6F22C-A766-462C-BF7A-21A062AEF6C0}"/>
              </a:ext>
            </a:extLst>
          </p:cNvPr>
          <p:cNvSpPr txBox="1"/>
          <p:nvPr/>
        </p:nvSpPr>
        <p:spPr>
          <a:xfrm>
            <a:off x="7267003" y="3501614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13.000M 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668212C-35CE-4DC2-B5BC-B90C3D8C2E4F}"/>
              </a:ext>
            </a:extLst>
          </p:cNvPr>
          <p:cNvSpPr txBox="1"/>
          <p:nvPr/>
        </p:nvSpPr>
        <p:spPr>
          <a:xfrm>
            <a:off x="4831165" y="659077"/>
            <a:ext cx="1864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i="1" dirty="0">
                <a:solidFill>
                  <a:schemeClr val="accent5">
                    <a:lumMod val="75000"/>
                  </a:schemeClr>
                </a:solidFill>
              </a:rPr>
              <a:t>Cartera Total</a:t>
            </a:r>
            <a:br>
              <a:rPr lang="es-MX" sz="20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20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0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20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32.000M</a:t>
            </a:r>
          </a:p>
        </p:txBody>
      </p:sp>
      <p:cxnSp>
        <p:nvCxnSpPr>
          <p:cNvPr id="27" name="Conector: angular 26">
            <a:extLst>
              <a:ext uri="{FF2B5EF4-FFF2-40B4-BE49-F238E27FC236}">
                <a16:creationId xmlns:a16="http://schemas.microsoft.com/office/drawing/2014/main" id="{FB180187-6F7A-4BA0-BF0A-1283121DC34E}"/>
              </a:ext>
            </a:extLst>
          </p:cNvPr>
          <p:cNvCxnSpPr>
            <a:cxnSpLocks/>
          </p:cNvCxnSpPr>
          <p:nvPr/>
        </p:nvCxnSpPr>
        <p:spPr>
          <a:xfrm>
            <a:off x="7125360" y="3361276"/>
            <a:ext cx="1798265" cy="644906"/>
          </a:xfrm>
          <a:prstGeom prst="bentConnector3">
            <a:avLst>
              <a:gd name="adj1" fmla="val 100002"/>
            </a:avLst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FA35D9DF-8643-446A-9F52-167E680D7A95}"/>
              </a:ext>
            </a:extLst>
          </p:cNvPr>
          <p:cNvSpPr txBox="1"/>
          <p:nvPr/>
        </p:nvSpPr>
        <p:spPr>
          <a:xfrm>
            <a:off x="7136341" y="3091968"/>
            <a:ext cx="1719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Salarios / Rem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 de ajuste</a:t>
            </a: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631AA5F-679C-41F6-9AD3-FFE4B35EA627}"/>
              </a:ext>
            </a:extLst>
          </p:cNvPr>
          <p:cNvSpPr txBox="1"/>
          <p:nvPr/>
        </p:nvSpPr>
        <p:spPr>
          <a:xfrm>
            <a:off x="328212" y="3434093"/>
            <a:ext cx="930851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20 años de “economía socialista”</a:t>
            </a:r>
            <a:b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solución preferida fue fortalecer las </a:t>
            </a:r>
            <a:b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expresiones más representativa del capitalismo NL: </a:t>
            </a:r>
            <a:b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banca comercial y la </a:t>
            </a:r>
            <a:r>
              <a:rPr lang="es-MX" sz="2400" b="1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financiarización</a:t>
            </a:r>
            <a: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economía.</a:t>
            </a:r>
            <a:b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resultado, entre 2006 y 2024, estos sectores crecieron casi 4 veces</a:t>
            </a:r>
            <a:b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más que el promedio de la economía mientras que el empleo formal </a:t>
            </a:r>
            <a:b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productivo (“el proletariado”) prácticamente desapareció… </a:t>
            </a:r>
          </a:p>
        </p:txBody>
      </p:sp>
    </p:spTree>
    <p:extLst>
      <p:ext uri="{BB962C8B-B14F-4D97-AF65-F5344CB8AC3E}">
        <p14:creationId xmlns:p14="http://schemas.microsoft.com/office/powerpoint/2010/main" val="367965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4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CEFD6-F01C-490F-9835-C8EFDB20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8376" y="472003"/>
            <a:ext cx="5324453" cy="989638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i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crédito bancario “sube” </a:t>
            </a:r>
            <a:br>
              <a:rPr lang="es-MX" b="1" i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i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más $ que el que “baja”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88BCB35-944D-4F72-A68C-C4BA563B2107}"/>
              </a:ext>
            </a:extLst>
          </p:cNvPr>
          <p:cNvSpPr/>
          <p:nvPr/>
        </p:nvSpPr>
        <p:spPr>
          <a:xfrm>
            <a:off x="528638" y="777878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Gobierno </a:t>
            </a:r>
            <a:br>
              <a:rPr lang="es-MX" b="1" dirty="0"/>
            </a:br>
            <a:r>
              <a:rPr lang="es-MX" b="1" dirty="0"/>
              <a:t>TGN / BCB </a:t>
            </a:r>
            <a:br>
              <a:rPr lang="es-MX" b="1" dirty="0"/>
            </a:br>
            <a:r>
              <a:rPr lang="es-MX" b="1" dirty="0">
                <a:solidFill>
                  <a:srgbClr val="FFFF00"/>
                </a:solidFill>
              </a:rPr>
              <a:t>50.000 personas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5D1C3A3-270B-4E78-AAB6-384952A7219F}"/>
              </a:ext>
            </a:extLst>
          </p:cNvPr>
          <p:cNvSpPr/>
          <p:nvPr/>
        </p:nvSpPr>
        <p:spPr>
          <a:xfrm>
            <a:off x="2878630" y="1840465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Bancos Privados</a:t>
            </a:r>
            <a:br>
              <a:rPr lang="es-MX" b="1" dirty="0"/>
            </a:br>
            <a:r>
              <a:rPr lang="es-MX" b="1" dirty="0"/>
              <a:t>Dueños</a:t>
            </a:r>
          </a:p>
          <a:p>
            <a:pPr algn="ctr"/>
            <a:r>
              <a:rPr lang="es-MX" b="1" dirty="0">
                <a:solidFill>
                  <a:srgbClr val="FFFF00"/>
                </a:solidFill>
              </a:rPr>
              <a:t>200 personas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5356C5A-5AEA-42E5-8EA2-8DF3E2EE2BF2}"/>
              </a:ext>
            </a:extLst>
          </p:cNvPr>
          <p:cNvSpPr/>
          <p:nvPr/>
        </p:nvSpPr>
        <p:spPr>
          <a:xfrm>
            <a:off x="5210175" y="2911276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Emprendedores</a:t>
            </a:r>
            <a:br>
              <a:rPr lang="es-MX" b="1" dirty="0"/>
            </a:br>
            <a:r>
              <a:rPr lang="es-MX" b="1" dirty="0"/>
              <a:t>y Empresarios</a:t>
            </a:r>
            <a:br>
              <a:rPr lang="es-MX" b="1" dirty="0"/>
            </a:br>
            <a:r>
              <a:rPr lang="es-MX" b="1" dirty="0">
                <a:solidFill>
                  <a:srgbClr val="FFFF00"/>
                </a:solidFill>
              </a:rPr>
              <a:t>400.000 personas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C33B7F8-B5DC-43BB-85CC-263D441824FC}"/>
              </a:ext>
            </a:extLst>
          </p:cNvPr>
          <p:cNvSpPr/>
          <p:nvPr/>
        </p:nvSpPr>
        <p:spPr>
          <a:xfrm>
            <a:off x="7571000" y="3989261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err="1"/>
              <a:t>Trabajador@s</a:t>
            </a:r>
            <a:br>
              <a:rPr lang="es-MX" b="1" dirty="0"/>
            </a:br>
            <a:r>
              <a:rPr lang="es-MX" b="1" dirty="0" err="1"/>
              <a:t>Asalariad@s</a:t>
            </a:r>
            <a:br>
              <a:rPr lang="es-MX" b="1" dirty="0"/>
            </a:br>
            <a:r>
              <a:rPr lang="es-MX" b="1" dirty="0">
                <a:solidFill>
                  <a:srgbClr val="FFFF00"/>
                </a:solidFill>
              </a:rPr>
              <a:t>1.200.000 </a:t>
            </a:r>
            <a:r>
              <a:rPr lang="es-MX" b="1" dirty="0" err="1">
                <a:solidFill>
                  <a:srgbClr val="FFFF00"/>
                </a:solidFill>
              </a:rPr>
              <a:t>pers</a:t>
            </a:r>
            <a:r>
              <a:rPr lang="es-MX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684323A-C6DF-4B26-A7D8-623F05507C0D}"/>
              </a:ext>
            </a:extLst>
          </p:cNvPr>
          <p:cNvSpPr/>
          <p:nvPr/>
        </p:nvSpPr>
        <p:spPr>
          <a:xfrm>
            <a:off x="9928575" y="5050099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Hogares /</a:t>
            </a:r>
            <a:br>
              <a:rPr lang="es-MX" b="1" dirty="0"/>
            </a:br>
            <a:r>
              <a:rPr lang="es-MX" b="1" dirty="0"/>
              <a:t>Cuentapropistas</a:t>
            </a:r>
            <a:br>
              <a:rPr lang="es-MX" b="1" dirty="0"/>
            </a:br>
            <a:r>
              <a:rPr lang="es-MX" b="1" dirty="0">
                <a:solidFill>
                  <a:srgbClr val="FFFF00"/>
                </a:solidFill>
              </a:rPr>
              <a:t>7.500.000 </a:t>
            </a:r>
            <a:r>
              <a:rPr lang="es-MX" b="1" dirty="0" err="1">
                <a:solidFill>
                  <a:srgbClr val="FFFF00"/>
                </a:solidFill>
              </a:rPr>
              <a:t>pers</a:t>
            </a:r>
            <a:r>
              <a:rPr lang="es-MX" b="1" dirty="0">
                <a:solidFill>
                  <a:srgbClr val="FFFF00"/>
                </a:solidFill>
              </a:rPr>
              <a:t>. </a:t>
            </a:r>
          </a:p>
        </p:txBody>
      </p:sp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2DF1F1D6-D9A1-4CCA-AA49-F1CAF17A712F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2486944" y="1243118"/>
            <a:ext cx="1381686" cy="597347"/>
          </a:xfrm>
          <a:prstGeom prst="bentConnector2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: angular 27">
            <a:extLst>
              <a:ext uri="{FF2B5EF4-FFF2-40B4-BE49-F238E27FC236}">
                <a16:creationId xmlns:a16="http://schemas.microsoft.com/office/drawing/2014/main" id="{F3C7A741-5F56-45A2-9BC9-F295D3D1EA64}"/>
              </a:ext>
            </a:extLst>
          </p:cNvPr>
          <p:cNvCxnSpPr>
            <a:cxnSpLocks/>
          </p:cNvCxnSpPr>
          <p:nvPr/>
        </p:nvCxnSpPr>
        <p:spPr>
          <a:xfrm>
            <a:off x="4876799" y="2592477"/>
            <a:ext cx="1358944" cy="367698"/>
          </a:xfrm>
          <a:prstGeom prst="bentConnector3">
            <a:avLst>
              <a:gd name="adj1" fmla="val 101026"/>
            </a:avLst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r 29">
            <a:extLst>
              <a:ext uri="{FF2B5EF4-FFF2-40B4-BE49-F238E27FC236}">
                <a16:creationId xmlns:a16="http://schemas.microsoft.com/office/drawing/2014/main" id="{04344E41-8D2B-48C7-9A33-43B704675485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9560174" y="4439261"/>
            <a:ext cx="1358401" cy="610838"/>
          </a:xfrm>
          <a:prstGeom prst="bentConnector2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: angular 30">
            <a:extLst>
              <a:ext uri="{FF2B5EF4-FFF2-40B4-BE49-F238E27FC236}">
                <a16:creationId xmlns:a16="http://schemas.microsoft.com/office/drawing/2014/main" id="{222A56DD-E333-4297-9845-DEE83A61A1CF}"/>
              </a:ext>
            </a:extLst>
          </p:cNvPr>
          <p:cNvCxnSpPr>
            <a:cxnSpLocks/>
          </p:cNvCxnSpPr>
          <p:nvPr/>
        </p:nvCxnSpPr>
        <p:spPr>
          <a:xfrm>
            <a:off x="4866250" y="1981869"/>
            <a:ext cx="6792351" cy="3068230"/>
          </a:xfrm>
          <a:prstGeom prst="bentConnector3">
            <a:avLst>
              <a:gd name="adj1" fmla="val 99922"/>
            </a:avLst>
          </a:prstGeom>
          <a:ln w="34925">
            <a:solidFill>
              <a:schemeClr val="accent5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: angular 43">
            <a:extLst>
              <a:ext uri="{FF2B5EF4-FFF2-40B4-BE49-F238E27FC236}">
                <a16:creationId xmlns:a16="http://schemas.microsoft.com/office/drawing/2014/main" id="{223A3D36-6394-4BA2-92AB-EE5D1E221AC0}"/>
              </a:ext>
            </a:extLst>
          </p:cNvPr>
          <p:cNvCxnSpPr>
            <a:cxnSpLocks/>
          </p:cNvCxnSpPr>
          <p:nvPr/>
        </p:nvCxnSpPr>
        <p:spPr>
          <a:xfrm rot="10800000">
            <a:off x="3048000" y="2761147"/>
            <a:ext cx="6873538" cy="2880000"/>
          </a:xfrm>
          <a:prstGeom prst="bentConnector3">
            <a:avLst>
              <a:gd name="adj1" fmla="val 100072"/>
            </a:avLst>
          </a:prstGeom>
          <a:ln w="4445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: angular 46">
            <a:extLst>
              <a:ext uri="{FF2B5EF4-FFF2-40B4-BE49-F238E27FC236}">
                <a16:creationId xmlns:a16="http://schemas.microsoft.com/office/drawing/2014/main" id="{9BF7727B-2471-48F8-B30A-14C3AC49A878}"/>
              </a:ext>
            </a:extLst>
          </p:cNvPr>
          <p:cNvCxnSpPr>
            <a:cxnSpLocks/>
          </p:cNvCxnSpPr>
          <p:nvPr/>
        </p:nvCxnSpPr>
        <p:spPr>
          <a:xfrm rot="10800000">
            <a:off x="6324224" y="3830493"/>
            <a:ext cx="1224000" cy="597347"/>
          </a:xfrm>
          <a:prstGeom prst="bentConnector2">
            <a:avLst/>
          </a:prstGeom>
          <a:ln w="4445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: angular 47">
            <a:extLst>
              <a:ext uri="{FF2B5EF4-FFF2-40B4-BE49-F238E27FC236}">
                <a16:creationId xmlns:a16="http://schemas.microsoft.com/office/drawing/2014/main" id="{C2D6F289-E913-4A1A-B8CB-FED58F5198EC}"/>
              </a:ext>
            </a:extLst>
          </p:cNvPr>
          <p:cNvCxnSpPr>
            <a:cxnSpLocks/>
          </p:cNvCxnSpPr>
          <p:nvPr/>
        </p:nvCxnSpPr>
        <p:spPr>
          <a:xfrm rot="10800000">
            <a:off x="5611987" y="3818449"/>
            <a:ext cx="4318776" cy="1692000"/>
          </a:xfrm>
          <a:prstGeom prst="bentConnector3">
            <a:avLst>
              <a:gd name="adj1" fmla="val 99991"/>
            </a:avLst>
          </a:prstGeom>
          <a:ln w="4445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: angular 50">
            <a:extLst>
              <a:ext uri="{FF2B5EF4-FFF2-40B4-BE49-F238E27FC236}">
                <a16:creationId xmlns:a16="http://schemas.microsoft.com/office/drawing/2014/main" id="{F8B84AA5-18A0-4B68-8C18-0403334F6335}"/>
              </a:ext>
            </a:extLst>
          </p:cNvPr>
          <p:cNvCxnSpPr>
            <a:cxnSpLocks/>
          </p:cNvCxnSpPr>
          <p:nvPr/>
        </p:nvCxnSpPr>
        <p:spPr>
          <a:xfrm rot="10800000">
            <a:off x="8635519" y="4898194"/>
            <a:ext cx="1260000" cy="468000"/>
          </a:xfrm>
          <a:prstGeom prst="bentConnector2">
            <a:avLst/>
          </a:prstGeom>
          <a:ln w="3810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: angular 51">
            <a:extLst>
              <a:ext uri="{FF2B5EF4-FFF2-40B4-BE49-F238E27FC236}">
                <a16:creationId xmlns:a16="http://schemas.microsoft.com/office/drawing/2014/main" id="{F87E7AB0-8ED6-40EB-847E-FDC81270CC00}"/>
              </a:ext>
            </a:extLst>
          </p:cNvPr>
          <p:cNvCxnSpPr>
            <a:cxnSpLocks/>
          </p:cNvCxnSpPr>
          <p:nvPr/>
        </p:nvCxnSpPr>
        <p:spPr>
          <a:xfrm rot="10800000">
            <a:off x="4011757" y="2763929"/>
            <a:ext cx="1224000" cy="597347"/>
          </a:xfrm>
          <a:prstGeom prst="bentConnector2">
            <a:avLst/>
          </a:prstGeom>
          <a:ln w="4445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: angular 52">
            <a:extLst>
              <a:ext uri="{FF2B5EF4-FFF2-40B4-BE49-F238E27FC236}">
                <a16:creationId xmlns:a16="http://schemas.microsoft.com/office/drawing/2014/main" id="{C14A7502-6036-46F9-ABB7-E0B2E27200B5}"/>
              </a:ext>
            </a:extLst>
          </p:cNvPr>
          <p:cNvCxnSpPr>
            <a:cxnSpLocks/>
          </p:cNvCxnSpPr>
          <p:nvPr/>
        </p:nvCxnSpPr>
        <p:spPr>
          <a:xfrm rot="10800000">
            <a:off x="1589263" y="1669898"/>
            <a:ext cx="1296000" cy="597347"/>
          </a:xfrm>
          <a:prstGeom prst="bentConnector2">
            <a:avLst/>
          </a:prstGeom>
          <a:ln w="4445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uadroTexto 54">
            <a:extLst>
              <a:ext uri="{FF2B5EF4-FFF2-40B4-BE49-F238E27FC236}">
                <a16:creationId xmlns:a16="http://schemas.microsoft.com/office/drawing/2014/main" id="{8485533A-B577-4AB9-8DF8-1CB04D8201E9}"/>
              </a:ext>
            </a:extLst>
          </p:cNvPr>
          <p:cNvSpPr txBox="1"/>
          <p:nvPr/>
        </p:nvSpPr>
        <p:spPr>
          <a:xfrm>
            <a:off x="5201527" y="1670900"/>
            <a:ext cx="5951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Dinero BCB, dinero bancario p/préstamos (microcrédito, consumo, vivienda)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67115197-2BF1-43D8-BF8B-A74AA1EA75B2}"/>
              </a:ext>
            </a:extLst>
          </p:cNvPr>
          <p:cNvSpPr txBox="1"/>
          <p:nvPr/>
        </p:nvSpPr>
        <p:spPr>
          <a:xfrm>
            <a:off x="4851010" y="2070506"/>
            <a:ext cx="4723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Dinero BCB, dinero bancario p/crédito 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(inversión, producción Comercio, ….)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4F9AC996-2EEE-4D0E-9E34-7EF6F8A22629}"/>
              </a:ext>
            </a:extLst>
          </p:cNvPr>
          <p:cNvSpPr txBox="1"/>
          <p:nvPr/>
        </p:nvSpPr>
        <p:spPr>
          <a:xfrm>
            <a:off x="9555480" y="4102100"/>
            <a:ext cx="1344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Apoyo familiar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538AAA4E-C063-4507-8B74-47D5705B0D20}"/>
              </a:ext>
            </a:extLst>
          </p:cNvPr>
          <p:cNvSpPr txBox="1"/>
          <p:nvPr/>
        </p:nvSpPr>
        <p:spPr>
          <a:xfrm>
            <a:off x="2535331" y="744266"/>
            <a:ext cx="2084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Base monetaria, crédito, 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reservas, valores… 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B1E3F7B8-8F8C-4304-B02B-A1D2860A99FC}"/>
              </a:ext>
            </a:extLst>
          </p:cNvPr>
          <p:cNvSpPr txBox="1"/>
          <p:nvPr/>
        </p:nvSpPr>
        <p:spPr>
          <a:xfrm>
            <a:off x="1600229" y="1916617"/>
            <a:ext cx="1344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rgbClr val="F03C32"/>
                </a:solidFill>
              </a:rPr>
              <a:t>Intereses BCB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53A480CF-66E4-4A87-BAC0-1E4E74C30211}"/>
              </a:ext>
            </a:extLst>
          </p:cNvPr>
          <p:cNvSpPr txBox="1"/>
          <p:nvPr/>
        </p:nvSpPr>
        <p:spPr>
          <a:xfrm>
            <a:off x="5609849" y="4478851"/>
            <a:ext cx="21742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rgbClr val="E83302"/>
                </a:solidFill>
              </a:rPr>
              <a:t>Consumo (salarios, otros costos [f/</a:t>
            </a:r>
            <a:r>
              <a:rPr lang="es-MX" sz="1400" b="1" i="1" dirty="0" err="1">
                <a:solidFill>
                  <a:srgbClr val="E83302"/>
                </a:solidFill>
              </a:rPr>
              <a:t>nf</a:t>
            </a:r>
            <a:r>
              <a:rPr lang="es-MX" sz="1400" b="1" i="1" dirty="0">
                <a:solidFill>
                  <a:srgbClr val="E83302"/>
                </a:solidFill>
              </a:rPr>
              <a:t>], utilidades emprendimiento, …)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D3A9F805-0C6E-4D2B-B847-DAD9298D2168}"/>
              </a:ext>
            </a:extLst>
          </p:cNvPr>
          <p:cNvSpPr txBox="1"/>
          <p:nvPr/>
        </p:nvSpPr>
        <p:spPr>
          <a:xfrm>
            <a:off x="3114506" y="4673978"/>
            <a:ext cx="24106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Crédito más Intereses, </a:t>
            </a:r>
            <a:r>
              <a:rPr lang="es-MX" sz="1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riesgo</a:t>
            </a:r>
            <a:r>
              <a:rPr lang="es-MX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comisiones, utilidades, patrimonio, dueños…</a:t>
            </a:r>
          </a:p>
        </p:txBody>
      </p:sp>
      <p:cxnSp>
        <p:nvCxnSpPr>
          <p:cNvPr id="72" name="Conector: angular 71">
            <a:extLst>
              <a:ext uri="{FF2B5EF4-FFF2-40B4-BE49-F238E27FC236}">
                <a16:creationId xmlns:a16="http://schemas.microsoft.com/office/drawing/2014/main" id="{7C48B042-0B79-4FBE-8E56-494D96792CC6}"/>
              </a:ext>
            </a:extLst>
          </p:cNvPr>
          <p:cNvCxnSpPr/>
          <p:nvPr/>
        </p:nvCxnSpPr>
        <p:spPr>
          <a:xfrm rot="10800000">
            <a:off x="838201" y="1659799"/>
            <a:ext cx="9090375" cy="4176000"/>
          </a:xfrm>
          <a:prstGeom prst="bentConnector3">
            <a:avLst>
              <a:gd name="adj1" fmla="val 100155"/>
            </a:avLst>
          </a:prstGeom>
          <a:ln w="92075">
            <a:solidFill>
              <a:srgbClr val="00B05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id="{28BDBBEE-65BC-40C8-81DA-1F6A85685779}"/>
              </a:ext>
            </a:extLst>
          </p:cNvPr>
          <p:cNvCxnSpPr/>
          <p:nvPr/>
        </p:nvCxnSpPr>
        <p:spPr>
          <a:xfrm>
            <a:off x="8083352" y="4888094"/>
            <a:ext cx="0" cy="936000"/>
          </a:xfrm>
          <a:prstGeom prst="line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uadroTexto 76">
            <a:extLst>
              <a:ext uri="{FF2B5EF4-FFF2-40B4-BE49-F238E27FC236}">
                <a16:creationId xmlns:a16="http://schemas.microsoft.com/office/drawing/2014/main" id="{1C09B498-F695-4891-B625-E9DDB6787F2C}"/>
              </a:ext>
            </a:extLst>
          </p:cNvPr>
          <p:cNvSpPr txBox="1"/>
          <p:nvPr/>
        </p:nvSpPr>
        <p:spPr>
          <a:xfrm>
            <a:off x="871873" y="4137406"/>
            <a:ext cx="981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00B050"/>
                </a:solidFill>
              </a:rPr>
              <a:t>85% </a:t>
            </a:r>
          </a:p>
        </p:txBody>
      </p:sp>
      <p:cxnSp>
        <p:nvCxnSpPr>
          <p:cNvPr id="79" name="Conector recto 78">
            <a:extLst>
              <a:ext uri="{FF2B5EF4-FFF2-40B4-BE49-F238E27FC236}">
                <a16:creationId xmlns:a16="http://schemas.microsoft.com/office/drawing/2014/main" id="{438A51DF-0D05-446E-9DA9-575809C3EB8C}"/>
              </a:ext>
            </a:extLst>
          </p:cNvPr>
          <p:cNvCxnSpPr>
            <a:cxnSpLocks/>
          </p:cNvCxnSpPr>
          <p:nvPr/>
        </p:nvCxnSpPr>
        <p:spPr>
          <a:xfrm flipH="1" flipV="1">
            <a:off x="865370" y="2505984"/>
            <a:ext cx="1955288" cy="0"/>
          </a:xfrm>
          <a:prstGeom prst="line">
            <a:avLst/>
          </a:prstGeom>
          <a:ln w="31750">
            <a:solidFill>
              <a:srgbClr val="00B05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>
            <a:extLst>
              <a:ext uri="{FF2B5EF4-FFF2-40B4-BE49-F238E27FC236}">
                <a16:creationId xmlns:a16="http://schemas.microsoft.com/office/drawing/2014/main" id="{20869518-E390-4AF9-8623-3118FBC15251}"/>
              </a:ext>
            </a:extLst>
          </p:cNvPr>
          <p:cNvCxnSpPr>
            <a:cxnSpLocks/>
          </p:cNvCxnSpPr>
          <p:nvPr/>
        </p:nvCxnSpPr>
        <p:spPr>
          <a:xfrm flipH="1" flipV="1">
            <a:off x="838200" y="3151173"/>
            <a:ext cx="4397557" cy="0"/>
          </a:xfrm>
          <a:prstGeom prst="line">
            <a:avLst/>
          </a:prstGeom>
          <a:ln w="381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CuadroTexto 83">
            <a:extLst>
              <a:ext uri="{FF2B5EF4-FFF2-40B4-BE49-F238E27FC236}">
                <a16:creationId xmlns:a16="http://schemas.microsoft.com/office/drawing/2014/main" id="{6ABC1ADD-5352-49F7-B8FA-21ADCE5C4923}"/>
              </a:ext>
            </a:extLst>
          </p:cNvPr>
          <p:cNvSpPr txBox="1"/>
          <p:nvPr/>
        </p:nvSpPr>
        <p:spPr>
          <a:xfrm>
            <a:off x="882474" y="2025012"/>
            <a:ext cx="981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00B050"/>
                </a:solidFill>
              </a:rPr>
              <a:t>2% 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D4A0449F-7A50-4724-9881-5FDAC181B5AF}"/>
              </a:ext>
            </a:extLst>
          </p:cNvPr>
          <p:cNvSpPr txBox="1"/>
          <p:nvPr/>
        </p:nvSpPr>
        <p:spPr>
          <a:xfrm>
            <a:off x="4159801" y="2773600"/>
            <a:ext cx="981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00B050"/>
                </a:solidFill>
              </a:rPr>
              <a:t>13% 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7C7B6850-D2E0-46ED-84DB-8D4A519190BF}"/>
              </a:ext>
            </a:extLst>
          </p:cNvPr>
          <p:cNvSpPr txBox="1"/>
          <p:nvPr/>
        </p:nvSpPr>
        <p:spPr>
          <a:xfrm>
            <a:off x="1058764" y="4745009"/>
            <a:ext cx="1756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Impuestos:</a:t>
            </a:r>
            <a:br>
              <a:rPr lang="es-MX" sz="24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24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6.000M</a:t>
            </a: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D97AF938-C4CE-4597-847B-C37AF34FCC21}"/>
              </a:ext>
            </a:extLst>
          </p:cNvPr>
          <p:cNvSpPr txBox="1"/>
          <p:nvPr/>
        </p:nvSpPr>
        <p:spPr>
          <a:xfrm>
            <a:off x="8662854" y="5052786"/>
            <a:ext cx="1344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rgbClr val="E83302"/>
                </a:solidFill>
              </a:rPr>
              <a:t>Apoyo familiar</a:t>
            </a:r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EE75C902-57BF-4B43-BDF9-35B24EFCEF85}"/>
              </a:ext>
            </a:extLst>
          </p:cNvPr>
          <p:cNvSpPr txBox="1"/>
          <p:nvPr/>
        </p:nvSpPr>
        <p:spPr>
          <a:xfrm>
            <a:off x="3234791" y="3798182"/>
            <a:ext cx="21386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4.000M </a:t>
            </a:r>
            <a:br>
              <a:rPr lang="es-MX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MX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Amort</a:t>
            </a:r>
            <a:r>
              <a:rPr lang="es-MX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≈</a:t>
            </a:r>
            <a:r>
              <a:rPr lang="es-MX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$6.000M)</a:t>
            </a:r>
            <a:endParaRPr lang="es-MX" sz="2400" dirty="0">
              <a:solidFill>
                <a:srgbClr val="C00000"/>
              </a:solidFill>
            </a:endParaRP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2DEA19F0-0575-448D-9AD5-A2A4F35B58F7}"/>
              </a:ext>
            </a:extLst>
          </p:cNvPr>
          <p:cNvSpPr txBox="1"/>
          <p:nvPr/>
        </p:nvSpPr>
        <p:spPr>
          <a:xfrm>
            <a:off x="5830500" y="5083249"/>
            <a:ext cx="2038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26.000M</a:t>
            </a:r>
            <a:endParaRPr lang="es-MX" sz="2400" dirty="0">
              <a:solidFill>
                <a:srgbClr val="C00000"/>
              </a:solidFill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3D39FBEE-5211-4DB5-880F-7778DCFBEDBD}"/>
              </a:ext>
            </a:extLst>
          </p:cNvPr>
          <p:cNvSpPr txBox="1"/>
          <p:nvPr/>
        </p:nvSpPr>
        <p:spPr>
          <a:xfrm>
            <a:off x="2508271" y="1237244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16.000M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757810C-F984-485F-9AF8-6FE9BD25724E}"/>
              </a:ext>
            </a:extLst>
          </p:cNvPr>
          <p:cNvSpPr txBox="1"/>
          <p:nvPr/>
        </p:nvSpPr>
        <p:spPr>
          <a:xfrm>
            <a:off x="7893071" y="2164344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D6193E4-95C3-4EC5-838D-91A495F90678}"/>
              </a:ext>
            </a:extLst>
          </p:cNvPr>
          <p:cNvSpPr txBox="1"/>
          <p:nvPr/>
        </p:nvSpPr>
        <p:spPr>
          <a:xfrm>
            <a:off x="4831165" y="2571955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E7BD7509-7DCF-4E31-8137-43F90DAA2B76}"/>
              </a:ext>
            </a:extLst>
          </p:cNvPr>
          <p:cNvSpPr txBox="1"/>
          <p:nvPr/>
        </p:nvSpPr>
        <p:spPr>
          <a:xfrm>
            <a:off x="7277696" y="3510321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13.000M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3A9053D7-3733-433D-8EEE-D781381E606D}"/>
              </a:ext>
            </a:extLst>
          </p:cNvPr>
          <p:cNvSpPr txBox="1"/>
          <p:nvPr/>
        </p:nvSpPr>
        <p:spPr>
          <a:xfrm>
            <a:off x="9510960" y="4519369"/>
            <a:ext cx="14612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4.000M</a:t>
            </a:r>
            <a:endParaRPr lang="es-MX" sz="2000" dirty="0">
              <a:solidFill>
                <a:srgbClr val="C00000"/>
              </a:solidFill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2598B32E-98FB-430E-9C95-81F4FB1A1BBD}"/>
              </a:ext>
            </a:extLst>
          </p:cNvPr>
          <p:cNvSpPr txBox="1"/>
          <p:nvPr/>
        </p:nvSpPr>
        <p:spPr>
          <a:xfrm>
            <a:off x="10168913" y="2077425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21.000M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058D1A60-F583-4819-A840-E881A05FFC35}"/>
              </a:ext>
            </a:extLst>
          </p:cNvPr>
          <p:cNvSpPr txBox="1"/>
          <p:nvPr/>
        </p:nvSpPr>
        <p:spPr>
          <a:xfrm>
            <a:off x="9560174" y="2553882"/>
            <a:ext cx="1461290" cy="677108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0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Remesas</a:t>
            </a:r>
            <a:b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60" name="Conector: angular 59">
            <a:extLst>
              <a:ext uri="{FF2B5EF4-FFF2-40B4-BE49-F238E27FC236}">
                <a16:creationId xmlns:a16="http://schemas.microsoft.com/office/drawing/2014/main" id="{7FD69B4E-F42A-4781-8ABA-55FF4614243D}"/>
              </a:ext>
            </a:extLst>
          </p:cNvPr>
          <p:cNvCxnSpPr>
            <a:stCxn id="58" idx="3"/>
          </p:cNvCxnSpPr>
          <p:nvPr/>
        </p:nvCxnSpPr>
        <p:spPr>
          <a:xfrm>
            <a:off x="11021464" y="2892436"/>
            <a:ext cx="319636" cy="2157663"/>
          </a:xfrm>
          <a:prstGeom prst="bentConnector2">
            <a:avLst/>
          </a:prstGeom>
          <a:ln w="38100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CEAD4B6-9511-4AFF-AF7D-AA921E67CC78}"/>
              </a:ext>
            </a:extLst>
          </p:cNvPr>
          <p:cNvSpPr txBox="1"/>
          <p:nvPr/>
        </p:nvSpPr>
        <p:spPr>
          <a:xfrm>
            <a:off x="882474" y="5916707"/>
            <a:ext cx="107477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accent5">
                    <a:lumMod val="75000"/>
                  </a:schemeClr>
                </a:solidFill>
                <a:latin typeface="Script MT Bold" panose="03040602040607080904" pitchFamily="66" charset="0"/>
              </a:rPr>
              <a:t>Desde 2006, el ganador indiscutible fue la intermediación financiera, y, el gran perdedor, el empleo digno y productivo que reduce la desigualdad…</a:t>
            </a:r>
          </a:p>
        </p:txBody>
      </p:sp>
      <p:cxnSp>
        <p:nvCxnSpPr>
          <p:cNvPr id="49" name="Conector: angular 48">
            <a:extLst>
              <a:ext uri="{FF2B5EF4-FFF2-40B4-BE49-F238E27FC236}">
                <a16:creationId xmlns:a16="http://schemas.microsoft.com/office/drawing/2014/main" id="{91078A21-587D-45E2-8261-18FF540ED10C}"/>
              </a:ext>
            </a:extLst>
          </p:cNvPr>
          <p:cNvCxnSpPr>
            <a:cxnSpLocks/>
          </p:cNvCxnSpPr>
          <p:nvPr/>
        </p:nvCxnSpPr>
        <p:spPr>
          <a:xfrm>
            <a:off x="7125360" y="3361276"/>
            <a:ext cx="1798265" cy="644906"/>
          </a:xfrm>
          <a:prstGeom prst="bentConnector3">
            <a:avLst>
              <a:gd name="adj1" fmla="val 100002"/>
            </a:avLst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uadroTexto 62">
            <a:extLst>
              <a:ext uri="{FF2B5EF4-FFF2-40B4-BE49-F238E27FC236}">
                <a16:creationId xmlns:a16="http://schemas.microsoft.com/office/drawing/2014/main" id="{CD853752-7901-4279-8103-7822D13C6213}"/>
              </a:ext>
            </a:extLst>
          </p:cNvPr>
          <p:cNvSpPr txBox="1"/>
          <p:nvPr/>
        </p:nvSpPr>
        <p:spPr>
          <a:xfrm>
            <a:off x="7136341" y="3091968"/>
            <a:ext cx="1719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Salarios / Rem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 de ajuste</a:t>
            </a: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10" name="Bocadillo: ovalado 9">
            <a:extLst>
              <a:ext uri="{FF2B5EF4-FFF2-40B4-BE49-F238E27FC236}">
                <a16:creationId xmlns:a16="http://schemas.microsoft.com/office/drawing/2014/main" id="{2D568F1A-35E0-436A-8ACA-B64B8044D399}"/>
              </a:ext>
            </a:extLst>
          </p:cNvPr>
          <p:cNvSpPr/>
          <p:nvPr/>
        </p:nvSpPr>
        <p:spPr>
          <a:xfrm>
            <a:off x="502828" y="184877"/>
            <a:ext cx="9670431" cy="5163036"/>
          </a:xfrm>
          <a:prstGeom prst="wedgeEllipseCallout">
            <a:avLst>
              <a:gd name="adj1" fmla="val 51403"/>
              <a:gd name="adj2" fmla="val 47987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s-MX" sz="2800" b="1" i="1" dirty="0"/>
              <a:t>Ante la incapacidad estructural de la economía neoliberal de crear empleo productivo, el FMI/BM alentaron el cuentapropismo bajo el eufemismo de “</a:t>
            </a:r>
            <a:r>
              <a:rPr lang="es-MX" sz="2800" b="1" i="1" dirty="0" err="1"/>
              <a:t>emprendedurismo</a:t>
            </a:r>
            <a:r>
              <a:rPr lang="es-MX" sz="2800" b="1" i="1" dirty="0"/>
              <a:t>”, con el crédito bancario como la condición necesaria para el éxito emprendedor. La realidad muestra que, de lejos, los bancos fueron mucho más beneficiados que los emprendedores….</a:t>
            </a:r>
          </a:p>
        </p:txBody>
      </p:sp>
    </p:spTree>
    <p:extLst>
      <p:ext uri="{BB962C8B-B14F-4D97-AF65-F5344CB8AC3E}">
        <p14:creationId xmlns:p14="http://schemas.microsoft.com/office/powerpoint/2010/main" val="270712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A5364-C25A-4FB7-ABEF-0B11090D0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428625"/>
            <a:ext cx="10515600" cy="1325563"/>
          </a:xfrm>
        </p:spPr>
        <p:txBody>
          <a:bodyPr>
            <a:normAutofit fontScale="90000"/>
          </a:bodyPr>
          <a:lstStyle/>
          <a:p>
            <a:pPr algn="r"/>
            <a:r>
              <a:rPr lang="es-MX" b="1" i="1" cap="small" dirty="0">
                <a:solidFill>
                  <a:schemeClr val="accent5">
                    <a:lumMod val="75000"/>
                  </a:schemeClr>
                </a:solidFill>
              </a:rPr>
              <a:t>FMI: La </a:t>
            </a:r>
            <a:r>
              <a:rPr lang="es-MX" b="1" i="1" cap="small" dirty="0" err="1">
                <a:solidFill>
                  <a:schemeClr val="accent5">
                    <a:lumMod val="75000"/>
                  </a:schemeClr>
                </a:solidFill>
              </a:rPr>
              <a:t>financiarización</a:t>
            </a:r>
            <a:r>
              <a:rPr lang="es-MX" b="1" i="1" cap="small" dirty="0">
                <a:solidFill>
                  <a:schemeClr val="accent5">
                    <a:lumMod val="75000"/>
                  </a:schemeClr>
                </a:solidFill>
              </a:rPr>
              <a:t> de las economías es la mayor </a:t>
            </a:r>
            <a:br>
              <a:rPr lang="es-MX" b="1" i="1" cap="small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i="1" cap="small" dirty="0">
                <a:solidFill>
                  <a:schemeClr val="accent5">
                    <a:lumMod val="75000"/>
                  </a:schemeClr>
                </a:solidFill>
              </a:rPr>
              <a:t>causa de desigualdad y concentración de riqueza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3AE3079-6C82-4CDE-81E7-C027560AC2AA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9859" y="2046812"/>
            <a:ext cx="3960000" cy="2340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3F80CA3-B79A-45BC-B67F-7011E181138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122143" y="2047336"/>
            <a:ext cx="3960000" cy="234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38FFB99-015A-462B-8D78-78729A0B2081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096827" y="2046288"/>
            <a:ext cx="3960000" cy="2340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3E98E2E-CE40-4A21-8AE1-F698C456AEF5}"/>
              </a:ext>
            </a:extLst>
          </p:cNvPr>
          <p:cNvSpPr txBox="1"/>
          <p:nvPr/>
        </p:nvSpPr>
        <p:spPr>
          <a:xfrm>
            <a:off x="162143" y="4679436"/>
            <a:ext cx="396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La inducción a recurrir al financiamiento como el factor clave para promover el </a:t>
            </a:r>
            <a:r>
              <a:rPr lang="es-MX" dirty="0" err="1"/>
              <a:t>emprendedurismo</a:t>
            </a:r>
            <a:r>
              <a:rPr lang="es-MX" dirty="0"/>
              <a:t>, está llevando de forma inexorable a una crisis del sistema e intermediación financiera porque la cartera ya es mayor que el PIB ingreso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ADF2397-30F3-4A64-B01A-16CF4AFEC3FD}"/>
              </a:ext>
            </a:extLst>
          </p:cNvPr>
          <p:cNvSpPr txBox="1"/>
          <p:nvPr/>
        </p:nvSpPr>
        <p:spPr>
          <a:xfrm>
            <a:off x="4122143" y="4679436"/>
            <a:ext cx="396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La Construcción es un sector en el que el aumento del PIB sectorial seguía el ritmo del de la cartera hasta 2013. A partir de 2014, la cartera creció hasta ser tres veces mayor que el PIB sectorial, señal que identificamos oportunamente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5C72021-B0B4-4BAF-96B7-191520B0BE10}"/>
              </a:ext>
            </a:extLst>
          </p:cNvPr>
          <p:cNvSpPr txBox="1"/>
          <p:nvPr/>
        </p:nvSpPr>
        <p:spPr>
          <a:xfrm>
            <a:off x="8096827" y="4679436"/>
            <a:ext cx="396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En general, el indicador más relevante es que el crecimiento del PIB sectorial NO correlaciona con el crecimiento de la cartera de ninguno de los tres sectores productivos (agropecuario, manufactura y construcción): ¿por qué SIF/ASFI?</a:t>
            </a:r>
          </a:p>
        </p:txBody>
      </p:sp>
    </p:spTree>
    <p:extLst>
      <p:ext uri="{BB962C8B-B14F-4D97-AF65-F5344CB8AC3E}">
        <p14:creationId xmlns:p14="http://schemas.microsoft.com/office/powerpoint/2010/main" val="363263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CEFD6-F01C-490F-9835-C8EFDB20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425" y="472003"/>
            <a:ext cx="5000625" cy="965200"/>
          </a:xfrm>
        </p:spPr>
        <p:txBody>
          <a:bodyPr>
            <a:normAutofit fontScale="90000"/>
          </a:bodyPr>
          <a:lstStyle/>
          <a:p>
            <a:pPr algn="r"/>
            <a:r>
              <a:rPr lang="es-MX" b="1" i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gasto público como catalizador del proceso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88BCB35-944D-4F72-A68C-C4BA563B2107}"/>
              </a:ext>
            </a:extLst>
          </p:cNvPr>
          <p:cNvSpPr/>
          <p:nvPr/>
        </p:nvSpPr>
        <p:spPr>
          <a:xfrm>
            <a:off x="528638" y="777878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Gobierno </a:t>
            </a:r>
            <a:br>
              <a:rPr lang="es-MX" b="1" dirty="0"/>
            </a:br>
            <a:r>
              <a:rPr lang="es-MX" b="1" dirty="0"/>
              <a:t>TGN / BCB </a:t>
            </a:r>
            <a:br>
              <a:rPr lang="es-MX" b="1" dirty="0"/>
            </a:br>
            <a:r>
              <a:rPr lang="es-MX" b="1" dirty="0"/>
              <a:t>50.000 personas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5D1C3A3-270B-4E78-AAB6-384952A7219F}"/>
              </a:ext>
            </a:extLst>
          </p:cNvPr>
          <p:cNvSpPr/>
          <p:nvPr/>
        </p:nvSpPr>
        <p:spPr>
          <a:xfrm>
            <a:off x="2878630" y="1840465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Bancos Privados</a:t>
            </a:r>
            <a:br>
              <a:rPr lang="es-MX" b="1" dirty="0"/>
            </a:br>
            <a:r>
              <a:rPr lang="es-MX" b="1" dirty="0"/>
              <a:t>Dueños</a:t>
            </a:r>
          </a:p>
          <a:p>
            <a:pPr algn="ctr"/>
            <a:r>
              <a:rPr lang="es-MX" b="1" dirty="0"/>
              <a:t>200 personas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5356C5A-5AEA-42E5-8EA2-8DF3E2EE2BF2}"/>
              </a:ext>
            </a:extLst>
          </p:cNvPr>
          <p:cNvSpPr/>
          <p:nvPr/>
        </p:nvSpPr>
        <p:spPr>
          <a:xfrm>
            <a:off x="5210175" y="2911276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Emprendedores</a:t>
            </a:r>
            <a:br>
              <a:rPr lang="es-MX" b="1" dirty="0"/>
            </a:br>
            <a:r>
              <a:rPr lang="es-MX" b="1" dirty="0"/>
              <a:t>y Empresarios</a:t>
            </a:r>
            <a:br>
              <a:rPr lang="es-MX" b="1" dirty="0"/>
            </a:br>
            <a:r>
              <a:rPr lang="es-MX" b="1" dirty="0"/>
              <a:t>400.000 personas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C33B7F8-B5DC-43BB-85CC-263D441824FC}"/>
              </a:ext>
            </a:extLst>
          </p:cNvPr>
          <p:cNvSpPr/>
          <p:nvPr/>
        </p:nvSpPr>
        <p:spPr>
          <a:xfrm>
            <a:off x="7571000" y="3989261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err="1"/>
              <a:t>Trabajador@s</a:t>
            </a:r>
            <a:br>
              <a:rPr lang="es-MX" b="1" dirty="0"/>
            </a:br>
            <a:r>
              <a:rPr lang="es-MX" b="1" dirty="0" err="1"/>
              <a:t>Asalariad@s</a:t>
            </a:r>
            <a:br>
              <a:rPr lang="es-MX" b="1" dirty="0"/>
            </a:br>
            <a:r>
              <a:rPr lang="es-MX" b="1" dirty="0"/>
              <a:t>1.200.000 </a:t>
            </a:r>
            <a:r>
              <a:rPr lang="es-MX" b="1" dirty="0" err="1"/>
              <a:t>pers</a:t>
            </a:r>
            <a:r>
              <a:rPr lang="es-MX" b="1" dirty="0"/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684323A-C6DF-4B26-A7D8-623F05507C0D}"/>
              </a:ext>
            </a:extLst>
          </p:cNvPr>
          <p:cNvSpPr/>
          <p:nvPr/>
        </p:nvSpPr>
        <p:spPr>
          <a:xfrm>
            <a:off x="9928575" y="5050099"/>
            <a:ext cx="1980000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Hogares /</a:t>
            </a:r>
            <a:br>
              <a:rPr lang="es-MX" b="1" dirty="0"/>
            </a:br>
            <a:r>
              <a:rPr lang="es-MX" b="1" dirty="0"/>
              <a:t>Cuentapropistas</a:t>
            </a:r>
            <a:br>
              <a:rPr lang="es-MX" b="1" dirty="0"/>
            </a:br>
            <a:r>
              <a:rPr lang="es-MX" b="1" dirty="0"/>
              <a:t>7.500.000 </a:t>
            </a:r>
            <a:r>
              <a:rPr lang="es-MX" b="1" dirty="0" err="1"/>
              <a:t>pers</a:t>
            </a:r>
            <a:r>
              <a:rPr lang="es-MX" b="1" dirty="0"/>
              <a:t>. </a:t>
            </a:r>
          </a:p>
        </p:txBody>
      </p:sp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2DF1F1D6-D9A1-4CCA-AA49-F1CAF17A712F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2486944" y="1243118"/>
            <a:ext cx="1381686" cy="597347"/>
          </a:xfrm>
          <a:prstGeom prst="bentConnector2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: angular 27">
            <a:extLst>
              <a:ext uri="{FF2B5EF4-FFF2-40B4-BE49-F238E27FC236}">
                <a16:creationId xmlns:a16="http://schemas.microsoft.com/office/drawing/2014/main" id="{F3C7A741-5F56-45A2-9BC9-F295D3D1EA64}"/>
              </a:ext>
            </a:extLst>
          </p:cNvPr>
          <p:cNvCxnSpPr>
            <a:cxnSpLocks/>
          </p:cNvCxnSpPr>
          <p:nvPr/>
        </p:nvCxnSpPr>
        <p:spPr>
          <a:xfrm>
            <a:off x="4876799" y="2592477"/>
            <a:ext cx="1358944" cy="367698"/>
          </a:xfrm>
          <a:prstGeom prst="bentConnector3">
            <a:avLst>
              <a:gd name="adj1" fmla="val 101026"/>
            </a:avLst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r 29">
            <a:extLst>
              <a:ext uri="{FF2B5EF4-FFF2-40B4-BE49-F238E27FC236}">
                <a16:creationId xmlns:a16="http://schemas.microsoft.com/office/drawing/2014/main" id="{04344E41-8D2B-48C7-9A33-43B704675485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9560174" y="4439261"/>
            <a:ext cx="1358401" cy="610838"/>
          </a:xfrm>
          <a:prstGeom prst="bentConnector2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: angular 30">
            <a:extLst>
              <a:ext uri="{FF2B5EF4-FFF2-40B4-BE49-F238E27FC236}">
                <a16:creationId xmlns:a16="http://schemas.microsoft.com/office/drawing/2014/main" id="{222A56DD-E333-4297-9845-DEE83A61A1CF}"/>
              </a:ext>
            </a:extLst>
          </p:cNvPr>
          <p:cNvCxnSpPr>
            <a:cxnSpLocks/>
          </p:cNvCxnSpPr>
          <p:nvPr/>
        </p:nvCxnSpPr>
        <p:spPr>
          <a:xfrm>
            <a:off x="4866250" y="1981869"/>
            <a:ext cx="6763953" cy="3068230"/>
          </a:xfrm>
          <a:prstGeom prst="bentConnector3">
            <a:avLst>
              <a:gd name="adj1" fmla="val 99944"/>
            </a:avLst>
          </a:prstGeom>
          <a:ln w="34925">
            <a:solidFill>
              <a:schemeClr val="accent5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: angular 43">
            <a:extLst>
              <a:ext uri="{FF2B5EF4-FFF2-40B4-BE49-F238E27FC236}">
                <a16:creationId xmlns:a16="http://schemas.microsoft.com/office/drawing/2014/main" id="{223A3D36-6394-4BA2-92AB-EE5D1E221AC0}"/>
              </a:ext>
            </a:extLst>
          </p:cNvPr>
          <p:cNvCxnSpPr>
            <a:cxnSpLocks/>
          </p:cNvCxnSpPr>
          <p:nvPr/>
        </p:nvCxnSpPr>
        <p:spPr>
          <a:xfrm rot="10800000">
            <a:off x="3048000" y="2761147"/>
            <a:ext cx="6873538" cy="2880000"/>
          </a:xfrm>
          <a:prstGeom prst="bentConnector3">
            <a:avLst>
              <a:gd name="adj1" fmla="val 100072"/>
            </a:avLst>
          </a:prstGeom>
          <a:ln w="4445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: angular 46">
            <a:extLst>
              <a:ext uri="{FF2B5EF4-FFF2-40B4-BE49-F238E27FC236}">
                <a16:creationId xmlns:a16="http://schemas.microsoft.com/office/drawing/2014/main" id="{9BF7727B-2471-48F8-B30A-14C3AC49A878}"/>
              </a:ext>
            </a:extLst>
          </p:cNvPr>
          <p:cNvCxnSpPr>
            <a:cxnSpLocks/>
          </p:cNvCxnSpPr>
          <p:nvPr/>
        </p:nvCxnSpPr>
        <p:spPr>
          <a:xfrm rot="10800000">
            <a:off x="6324224" y="3830493"/>
            <a:ext cx="1224000" cy="597347"/>
          </a:xfrm>
          <a:prstGeom prst="bentConnector2">
            <a:avLst/>
          </a:prstGeom>
          <a:ln w="4445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: angular 47">
            <a:extLst>
              <a:ext uri="{FF2B5EF4-FFF2-40B4-BE49-F238E27FC236}">
                <a16:creationId xmlns:a16="http://schemas.microsoft.com/office/drawing/2014/main" id="{C2D6F289-E913-4A1A-B8CB-FED58F5198EC}"/>
              </a:ext>
            </a:extLst>
          </p:cNvPr>
          <p:cNvCxnSpPr>
            <a:cxnSpLocks/>
          </p:cNvCxnSpPr>
          <p:nvPr/>
        </p:nvCxnSpPr>
        <p:spPr>
          <a:xfrm rot="10800000">
            <a:off x="5611987" y="3818449"/>
            <a:ext cx="4318776" cy="1692000"/>
          </a:xfrm>
          <a:prstGeom prst="bentConnector3">
            <a:avLst>
              <a:gd name="adj1" fmla="val 99991"/>
            </a:avLst>
          </a:prstGeom>
          <a:ln w="4445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: angular 50">
            <a:extLst>
              <a:ext uri="{FF2B5EF4-FFF2-40B4-BE49-F238E27FC236}">
                <a16:creationId xmlns:a16="http://schemas.microsoft.com/office/drawing/2014/main" id="{F8B84AA5-18A0-4B68-8C18-0403334F6335}"/>
              </a:ext>
            </a:extLst>
          </p:cNvPr>
          <p:cNvCxnSpPr>
            <a:cxnSpLocks/>
          </p:cNvCxnSpPr>
          <p:nvPr/>
        </p:nvCxnSpPr>
        <p:spPr>
          <a:xfrm rot="10800000">
            <a:off x="8635519" y="4898194"/>
            <a:ext cx="1260000" cy="468000"/>
          </a:xfrm>
          <a:prstGeom prst="bentConnector2">
            <a:avLst/>
          </a:prstGeom>
          <a:ln w="3810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: angular 51">
            <a:extLst>
              <a:ext uri="{FF2B5EF4-FFF2-40B4-BE49-F238E27FC236}">
                <a16:creationId xmlns:a16="http://schemas.microsoft.com/office/drawing/2014/main" id="{F87E7AB0-8ED6-40EB-847E-FDC81270CC00}"/>
              </a:ext>
            </a:extLst>
          </p:cNvPr>
          <p:cNvCxnSpPr>
            <a:cxnSpLocks/>
          </p:cNvCxnSpPr>
          <p:nvPr/>
        </p:nvCxnSpPr>
        <p:spPr>
          <a:xfrm rot="10800000">
            <a:off x="4011757" y="2763929"/>
            <a:ext cx="1224000" cy="597347"/>
          </a:xfrm>
          <a:prstGeom prst="bentConnector2">
            <a:avLst/>
          </a:prstGeom>
          <a:ln w="4445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: angular 52">
            <a:extLst>
              <a:ext uri="{FF2B5EF4-FFF2-40B4-BE49-F238E27FC236}">
                <a16:creationId xmlns:a16="http://schemas.microsoft.com/office/drawing/2014/main" id="{C14A7502-6036-46F9-ABB7-E0B2E27200B5}"/>
              </a:ext>
            </a:extLst>
          </p:cNvPr>
          <p:cNvCxnSpPr>
            <a:cxnSpLocks/>
          </p:cNvCxnSpPr>
          <p:nvPr/>
        </p:nvCxnSpPr>
        <p:spPr>
          <a:xfrm rot="10800000">
            <a:off x="1589263" y="1669898"/>
            <a:ext cx="1296000" cy="597347"/>
          </a:xfrm>
          <a:prstGeom prst="bentConnector2">
            <a:avLst/>
          </a:prstGeom>
          <a:ln w="44450">
            <a:solidFill>
              <a:srgbClr val="F03C3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uadroTexto 54">
            <a:extLst>
              <a:ext uri="{FF2B5EF4-FFF2-40B4-BE49-F238E27FC236}">
                <a16:creationId xmlns:a16="http://schemas.microsoft.com/office/drawing/2014/main" id="{8485533A-B577-4AB9-8DF8-1CB04D8201E9}"/>
              </a:ext>
            </a:extLst>
          </p:cNvPr>
          <p:cNvSpPr txBox="1"/>
          <p:nvPr/>
        </p:nvSpPr>
        <p:spPr>
          <a:xfrm>
            <a:off x="5201527" y="1670900"/>
            <a:ext cx="5951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Dinero BCB, dinero bancario p/préstamos (microcrédito, consumo, vivienda)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67115197-2BF1-43D8-BF8B-A74AA1EA75B2}"/>
              </a:ext>
            </a:extLst>
          </p:cNvPr>
          <p:cNvSpPr txBox="1"/>
          <p:nvPr/>
        </p:nvSpPr>
        <p:spPr>
          <a:xfrm>
            <a:off x="4851010" y="2070506"/>
            <a:ext cx="4723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Dinero BCB, dinero bancario p/crédito 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(inversión, producción Comercio, ….)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4F9AC996-2EEE-4D0E-9E34-7EF6F8A22629}"/>
              </a:ext>
            </a:extLst>
          </p:cNvPr>
          <p:cNvSpPr txBox="1"/>
          <p:nvPr/>
        </p:nvSpPr>
        <p:spPr>
          <a:xfrm>
            <a:off x="9555480" y="4102100"/>
            <a:ext cx="1344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Apoyo familiar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538AAA4E-C063-4507-8B74-47D5705B0D20}"/>
              </a:ext>
            </a:extLst>
          </p:cNvPr>
          <p:cNvSpPr txBox="1"/>
          <p:nvPr/>
        </p:nvSpPr>
        <p:spPr>
          <a:xfrm>
            <a:off x="2535331" y="744266"/>
            <a:ext cx="2084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Base monetaria, crédito, 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reservas, valores… 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B1E3F7B8-8F8C-4304-B02B-A1D2860A99FC}"/>
              </a:ext>
            </a:extLst>
          </p:cNvPr>
          <p:cNvSpPr txBox="1"/>
          <p:nvPr/>
        </p:nvSpPr>
        <p:spPr>
          <a:xfrm>
            <a:off x="1600229" y="1916617"/>
            <a:ext cx="1344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rgbClr val="F03C32"/>
                </a:solidFill>
              </a:rPr>
              <a:t>Intereses BCB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53A480CF-66E4-4A87-BAC0-1E4E74C30211}"/>
              </a:ext>
            </a:extLst>
          </p:cNvPr>
          <p:cNvSpPr txBox="1"/>
          <p:nvPr/>
        </p:nvSpPr>
        <p:spPr>
          <a:xfrm>
            <a:off x="5609849" y="4478851"/>
            <a:ext cx="21742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rgbClr val="E83302"/>
                </a:solidFill>
              </a:rPr>
              <a:t>Consumo (salarios, otros costos [f/</a:t>
            </a:r>
            <a:r>
              <a:rPr lang="es-MX" sz="1400" b="1" i="1" dirty="0" err="1">
                <a:solidFill>
                  <a:srgbClr val="E83302"/>
                </a:solidFill>
              </a:rPr>
              <a:t>nf</a:t>
            </a:r>
            <a:r>
              <a:rPr lang="es-MX" sz="1400" b="1" i="1" dirty="0">
                <a:solidFill>
                  <a:srgbClr val="E83302"/>
                </a:solidFill>
              </a:rPr>
              <a:t>], utilidades emprendimiento, …)</a:t>
            </a:r>
          </a:p>
        </p:txBody>
      </p:sp>
      <p:cxnSp>
        <p:nvCxnSpPr>
          <p:cNvPr id="72" name="Conector: angular 71">
            <a:extLst>
              <a:ext uri="{FF2B5EF4-FFF2-40B4-BE49-F238E27FC236}">
                <a16:creationId xmlns:a16="http://schemas.microsoft.com/office/drawing/2014/main" id="{7C48B042-0B79-4FBE-8E56-494D96792CC6}"/>
              </a:ext>
            </a:extLst>
          </p:cNvPr>
          <p:cNvCxnSpPr/>
          <p:nvPr/>
        </p:nvCxnSpPr>
        <p:spPr>
          <a:xfrm rot="10800000">
            <a:off x="838201" y="1659799"/>
            <a:ext cx="9090375" cy="4176000"/>
          </a:xfrm>
          <a:prstGeom prst="bentConnector3">
            <a:avLst>
              <a:gd name="adj1" fmla="val 100155"/>
            </a:avLst>
          </a:prstGeom>
          <a:ln w="92075">
            <a:solidFill>
              <a:srgbClr val="00B05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id="{28BDBBEE-65BC-40C8-81DA-1F6A85685779}"/>
              </a:ext>
            </a:extLst>
          </p:cNvPr>
          <p:cNvCxnSpPr/>
          <p:nvPr/>
        </p:nvCxnSpPr>
        <p:spPr>
          <a:xfrm>
            <a:off x="8083352" y="4888094"/>
            <a:ext cx="0" cy="936000"/>
          </a:xfrm>
          <a:prstGeom prst="line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uadroTexto 76">
            <a:extLst>
              <a:ext uri="{FF2B5EF4-FFF2-40B4-BE49-F238E27FC236}">
                <a16:creationId xmlns:a16="http://schemas.microsoft.com/office/drawing/2014/main" id="{1C09B498-F695-4891-B625-E9DDB6787F2C}"/>
              </a:ext>
            </a:extLst>
          </p:cNvPr>
          <p:cNvSpPr txBox="1"/>
          <p:nvPr/>
        </p:nvSpPr>
        <p:spPr>
          <a:xfrm>
            <a:off x="871873" y="4137406"/>
            <a:ext cx="981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00B050"/>
                </a:solidFill>
              </a:rPr>
              <a:t>85% </a:t>
            </a:r>
          </a:p>
        </p:txBody>
      </p:sp>
      <p:cxnSp>
        <p:nvCxnSpPr>
          <p:cNvPr id="79" name="Conector recto 78">
            <a:extLst>
              <a:ext uri="{FF2B5EF4-FFF2-40B4-BE49-F238E27FC236}">
                <a16:creationId xmlns:a16="http://schemas.microsoft.com/office/drawing/2014/main" id="{438A51DF-0D05-446E-9DA9-575809C3EB8C}"/>
              </a:ext>
            </a:extLst>
          </p:cNvPr>
          <p:cNvCxnSpPr>
            <a:cxnSpLocks/>
          </p:cNvCxnSpPr>
          <p:nvPr/>
        </p:nvCxnSpPr>
        <p:spPr>
          <a:xfrm flipH="1" flipV="1">
            <a:off x="865370" y="2505984"/>
            <a:ext cx="1955288" cy="0"/>
          </a:xfrm>
          <a:prstGeom prst="line">
            <a:avLst/>
          </a:prstGeom>
          <a:ln w="31750">
            <a:solidFill>
              <a:srgbClr val="00B05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>
            <a:extLst>
              <a:ext uri="{FF2B5EF4-FFF2-40B4-BE49-F238E27FC236}">
                <a16:creationId xmlns:a16="http://schemas.microsoft.com/office/drawing/2014/main" id="{20869518-E390-4AF9-8623-3118FBC15251}"/>
              </a:ext>
            </a:extLst>
          </p:cNvPr>
          <p:cNvCxnSpPr>
            <a:cxnSpLocks/>
          </p:cNvCxnSpPr>
          <p:nvPr/>
        </p:nvCxnSpPr>
        <p:spPr>
          <a:xfrm flipH="1" flipV="1">
            <a:off x="838200" y="3151173"/>
            <a:ext cx="4397557" cy="0"/>
          </a:xfrm>
          <a:prstGeom prst="line">
            <a:avLst/>
          </a:prstGeom>
          <a:ln w="381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CuadroTexto 83">
            <a:extLst>
              <a:ext uri="{FF2B5EF4-FFF2-40B4-BE49-F238E27FC236}">
                <a16:creationId xmlns:a16="http://schemas.microsoft.com/office/drawing/2014/main" id="{6ABC1ADD-5352-49F7-B8FA-21ADCE5C4923}"/>
              </a:ext>
            </a:extLst>
          </p:cNvPr>
          <p:cNvSpPr txBox="1"/>
          <p:nvPr/>
        </p:nvSpPr>
        <p:spPr>
          <a:xfrm>
            <a:off x="882474" y="2025012"/>
            <a:ext cx="981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00B050"/>
                </a:solidFill>
              </a:rPr>
              <a:t>2% 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D4A0449F-7A50-4724-9881-5FDAC181B5AF}"/>
              </a:ext>
            </a:extLst>
          </p:cNvPr>
          <p:cNvSpPr txBox="1"/>
          <p:nvPr/>
        </p:nvSpPr>
        <p:spPr>
          <a:xfrm>
            <a:off x="4159801" y="2773600"/>
            <a:ext cx="981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00B050"/>
                </a:solidFill>
              </a:rPr>
              <a:t>13% 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7C7B6850-D2E0-46ED-84DB-8D4A519190BF}"/>
              </a:ext>
            </a:extLst>
          </p:cNvPr>
          <p:cNvSpPr txBox="1"/>
          <p:nvPr/>
        </p:nvSpPr>
        <p:spPr>
          <a:xfrm>
            <a:off x="1058764" y="4745009"/>
            <a:ext cx="1756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Impuestos:</a:t>
            </a:r>
            <a:br>
              <a:rPr lang="es-MX" sz="24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4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i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24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6.000M</a:t>
            </a: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D97AF938-C4CE-4597-847B-C37AF34FCC21}"/>
              </a:ext>
            </a:extLst>
          </p:cNvPr>
          <p:cNvSpPr txBox="1"/>
          <p:nvPr/>
        </p:nvSpPr>
        <p:spPr>
          <a:xfrm>
            <a:off x="8662854" y="5052786"/>
            <a:ext cx="1344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rgbClr val="E83302"/>
                </a:solidFill>
              </a:rPr>
              <a:t>Apoyo familiar</a:t>
            </a: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2DEA19F0-0575-448D-9AD5-A2A4F35B58F7}"/>
              </a:ext>
            </a:extLst>
          </p:cNvPr>
          <p:cNvSpPr txBox="1"/>
          <p:nvPr/>
        </p:nvSpPr>
        <p:spPr>
          <a:xfrm>
            <a:off x="5830500" y="5083249"/>
            <a:ext cx="2038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26.000M</a:t>
            </a:r>
            <a:endParaRPr lang="es-MX" sz="2400" dirty="0">
              <a:solidFill>
                <a:srgbClr val="C00000"/>
              </a:solidFill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3D39FBEE-5211-4DB5-880F-7778DCFBEDBD}"/>
              </a:ext>
            </a:extLst>
          </p:cNvPr>
          <p:cNvSpPr txBox="1"/>
          <p:nvPr/>
        </p:nvSpPr>
        <p:spPr>
          <a:xfrm>
            <a:off x="2508271" y="1237244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16.000M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757810C-F984-485F-9AF8-6FE9BD25724E}"/>
              </a:ext>
            </a:extLst>
          </p:cNvPr>
          <p:cNvSpPr txBox="1"/>
          <p:nvPr/>
        </p:nvSpPr>
        <p:spPr>
          <a:xfrm>
            <a:off x="7893071" y="2164344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D6193E4-95C3-4EC5-838D-91A495F90678}"/>
              </a:ext>
            </a:extLst>
          </p:cNvPr>
          <p:cNvSpPr txBox="1"/>
          <p:nvPr/>
        </p:nvSpPr>
        <p:spPr>
          <a:xfrm>
            <a:off x="4831165" y="2571955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4280C8AE-04DB-4189-AD80-DE56C063C6FC}"/>
              </a:ext>
            </a:extLst>
          </p:cNvPr>
          <p:cNvSpPr/>
          <p:nvPr/>
        </p:nvSpPr>
        <p:spPr>
          <a:xfrm>
            <a:off x="2527299" y="1010301"/>
            <a:ext cx="5656155" cy="2967253"/>
          </a:xfrm>
          <a:custGeom>
            <a:avLst/>
            <a:gdLst>
              <a:gd name="connsiteX0" fmla="*/ 0 w 4178300"/>
              <a:gd name="connsiteY0" fmla="*/ 5698 h 1923398"/>
              <a:gd name="connsiteX1" fmla="*/ 1778000 w 4178300"/>
              <a:gd name="connsiteY1" fmla="*/ 119998 h 1923398"/>
              <a:gd name="connsiteX2" fmla="*/ 3073400 w 4178300"/>
              <a:gd name="connsiteY2" fmla="*/ 818498 h 1923398"/>
              <a:gd name="connsiteX3" fmla="*/ 4178300 w 4178300"/>
              <a:gd name="connsiteY3" fmla="*/ 1923398 h 192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8300" h="1923398">
                <a:moveTo>
                  <a:pt x="0" y="5698"/>
                </a:moveTo>
                <a:cubicBezTo>
                  <a:pt x="632883" y="-4886"/>
                  <a:pt x="1265767" y="-15469"/>
                  <a:pt x="1778000" y="119998"/>
                </a:cubicBezTo>
                <a:cubicBezTo>
                  <a:pt x="2290233" y="255465"/>
                  <a:pt x="2673350" y="517931"/>
                  <a:pt x="3073400" y="818498"/>
                </a:cubicBezTo>
                <a:cubicBezTo>
                  <a:pt x="3473450" y="1119065"/>
                  <a:pt x="3825875" y="1521231"/>
                  <a:pt x="4178300" y="1923398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174B02D5-D3FA-43A4-BD4D-55262DEA1559}"/>
              </a:ext>
            </a:extLst>
          </p:cNvPr>
          <p:cNvSpPr/>
          <p:nvPr/>
        </p:nvSpPr>
        <p:spPr>
          <a:xfrm>
            <a:off x="2514600" y="733664"/>
            <a:ext cx="7987553" cy="4349324"/>
          </a:xfrm>
          <a:custGeom>
            <a:avLst/>
            <a:gdLst>
              <a:gd name="connsiteX0" fmla="*/ 0 w 7987553"/>
              <a:gd name="connsiteY0" fmla="*/ 59712 h 4349324"/>
              <a:gd name="connsiteX1" fmla="*/ 2729753 w 7987553"/>
              <a:gd name="connsiteY1" fmla="*/ 46265 h 4349324"/>
              <a:gd name="connsiteX2" fmla="*/ 4639235 w 7987553"/>
              <a:gd name="connsiteY2" fmla="*/ 570701 h 4349324"/>
              <a:gd name="connsiteX3" fmla="*/ 6642847 w 7987553"/>
              <a:gd name="connsiteY3" fmla="*/ 2197795 h 4349324"/>
              <a:gd name="connsiteX4" fmla="*/ 7987553 w 7987553"/>
              <a:gd name="connsiteY4" fmla="*/ 4349324 h 434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7553" h="4349324">
                <a:moveTo>
                  <a:pt x="0" y="59712"/>
                </a:moveTo>
                <a:cubicBezTo>
                  <a:pt x="978273" y="10406"/>
                  <a:pt x="1956547" y="-38900"/>
                  <a:pt x="2729753" y="46265"/>
                </a:cubicBezTo>
                <a:cubicBezTo>
                  <a:pt x="3502959" y="131430"/>
                  <a:pt x="3987053" y="212113"/>
                  <a:pt x="4639235" y="570701"/>
                </a:cubicBezTo>
                <a:cubicBezTo>
                  <a:pt x="5291417" y="929289"/>
                  <a:pt x="6084794" y="1568025"/>
                  <a:pt x="6642847" y="2197795"/>
                </a:cubicBezTo>
                <a:cubicBezTo>
                  <a:pt x="7200900" y="2827566"/>
                  <a:pt x="7594226" y="3588445"/>
                  <a:pt x="7987553" y="4349324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E32CF04B-235A-4AFF-AA39-30D680E6ACC0}"/>
              </a:ext>
            </a:extLst>
          </p:cNvPr>
          <p:cNvSpPr txBox="1"/>
          <p:nvPr/>
        </p:nvSpPr>
        <p:spPr>
          <a:xfrm>
            <a:off x="5057514" y="1035968"/>
            <a:ext cx="1590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Dinero FIAT</a:t>
            </a:r>
            <a:br>
              <a:rPr lang="es-MX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Gasto Gobierno </a:t>
            </a:r>
            <a:endParaRPr lang="es-MX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69AAFEB5-32D9-4962-8437-F24C3D01D636}"/>
              </a:ext>
            </a:extLst>
          </p:cNvPr>
          <p:cNvSpPr txBox="1"/>
          <p:nvPr/>
        </p:nvSpPr>
        <p:spPr>
          <a:xfrm>
            <a:off x="9777619" y="3559970"/>
            <a:ext cx="1827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Bonos </a:t>
            </a:r>
            <a:r>
              <a:rPr lang="es-MX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($750M)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D33CF6EB-C8EF-4C9A-9F63-002DE8EAAABE}"/>
              </a:ext>
            </a:extLst>
          </p:cNvPr>
          <p:cNvSpPr txBox="1"/>
          <p:nvPr/>
        </p:nvSpPr>
        <p:spPr>
          <a:xfrm>
            <a:off x="9510960" y="4519369"/>
            <a:ext cx="14612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4.000M</a:t>
            </a:r>
            <a:endParaRPr lang="es-MX" sz="2000" dirty="0">
              <a:solidFill>
                <a:srgbClr val="C00000"/>
              </a:solidFill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4C271F8F-6840-497F-88ED-F0A40921E2CA}"/>
              </a:ext>
            </a:extLst>
          </p:cNvPr>
          <p:cNvSpPr txBox="1"/>
          <p:nvPr/>
        </p:nvSpPr>
        <p:spPr>
          <a:xfrm>
            <a:off x="3114506" y="4673978"/>
            <a:ext cx="24106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Crédito más Intereses, </a:t>
            </a:r>
            <a:r>
              <a:rPr lang="es-MX" sz="1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riesgo</a:t>
            </a:r>
            <a:r>
              <a:rPr lang="es-MX" sz="1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comisiones, utilidades, patrimonio, dueños…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ACD0F56E-F1D4-4D97-8BFD-1E32D9935CD3}"/>
              </a:ext>
            </a:extLst>
          </p:cNvPr>
          <p:cNvSpPr txBox="1"/>
          <p:nvPr/>
        </p:nvSpPr>
        <p:spPr>
          <a:xfrm>
            <a:off x="3234791" y="3798182"/>
            <a:ext cx="21386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4.000M </a:t>
            </a:r>
            <a:br>
              <a:rPr lang="es-MX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MX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Amort</a:t>
            </a:r>
            <a:r>
              <a:rPr lang="es-MX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&gt; $10.000M)</a:t>
            </a:r>
            <a:endParaRPr lang="es-MX" sz="2400" dirty="0">
              <a:solidFill>
                <a:srgbClr val="C00000"/>
              </a:solidFill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24E138EC-55B4-4F09-A3E7-3320EE2716BF}"/>
              </a:ext>
            </a:extLst>
          </p:cNvPr>
          <p:cNvSpPr txBox="1"/>
          <p:nvPr/>
        </p:nvSpPr>
        <p:spPr>
          <a:xfrm>
            <a:off x="10168913" y="2077425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21.000M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1FE9CCB1-B110-48EC-B255-64BBE2A25567}"/>
              </a:ext>
            </a:extLst>
          </p:cNvPr>
          <p:cNvSpPr txBox="1"/>
          <p:nvPr/>
        </p:nvSpPr>
        <p:spPr>
          <a:xfrm>
            <a:off x="9560174" y="2553882"/>
            <a:ext cx="1461290" cy="677108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0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Remesas</a:t>
            </a:r>
            <a:b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MX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66" name="Conector: angular 65">
            <a:extLst>
              <a:ext uri="{FF2B5EF4-FFF2-40B4-BE49-F238E27FC236}">
                <a16:creationId xmlns:a16="http://schemas.microsoft.com/office/drawing/2014/main" id="{AA138D66-A539-4254-984C-16467658EE3C}"/>
              </a:ext>
            </a:extLst>
          </p:cNvPr>
          <p:cNvCxnSpPr>
            <a:stCxn id="65" idx="3"/>
          </p:cNvCxnSpPr>
          <p:nvPr/>
        </p:nvCxnSpPr>
        <p:spPr>
          <a:xfrm>
            <a:off x="11021464" y="2892436"/>
            <a:ext cx="319636" cy="2157663"/>
          </a:xfrm>
          <a:prstGeom prst="bentConnector2">
            <a:avLst/>
          </a:prstGeom>
          <a:ln w="38100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CuadroTexto 67">
            <a:extLst>
              <a:ext uri="{FF2B5EF4-FFF2-40B4-BE49-F238E27FC236}">
                <a16:creationId xmlns:a16="http://schemas.microsoft.com/office/drawing/2014/main" id="{76A73D5F-6CB9-43BC-BC87-1BE16FB62416}"/>
              </a:ext>
            </a:extLst>
          </p:cNvPr>
          <p:cNvSpPr txBox="1"/>
          <p:nvPr/>
        </p:nvSpPr>
        <p:spPr>
          <a:xfrm>
            <a:off x="7277696" y="3510321"/>
            <a:ext cx="146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es-MX" sz="1800" b="1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s-MX" sz="18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13.000M</a:t>
            </a:r>
            <a:endParaRPr lang="es-MX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48492FF-CE28-4324-9B38-DA11FEC141D1}"/>
              </a:ext>
            </a:extLst>
          </p:cNvPr>
          <p:cNvSpPr txBox="1"/>
          <p:nvPr/>
        </p:nvSpPr>
        <p:spPr>
          <a:xfrm>
            <a:off x="7136341" y="3133533"/>
            <a:ext cx="1719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Salarios / Rem</a:t>
            </a:r>
            <a:b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 de ajuste</a:t>
            </a:r>
            <a:r>
              <a:rPr lang="es-MX" sz="1400" b="1" i="1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cxnSp>
        <p:nvCxnSpPr>
          <p:cNvPr id="69" name="Conector: angular 68">
            <a:extLst>
              <a:ext uri="{FF2B5EF4-FFF2-40B4-BE49-F238E27FC236}">
                <a16:creationId xmlns:a16="http://schemas.microsoft.com/office/drawing/2014/main" id="{916DE47F-EA84-4245-8AD3-5101A109B09F}"/>
              </a:ext>
            </a:extLst>
          </p:cNvPr>
          <p:cNvCxnSpPr>
            <a:cxnSpLocks/>
          </p:cNvCxnSpPr>
          <p:nvPr/>
        </p:nvCxnSpPr>
        <p:spPr>
          <a:xfrm>
            <a:off x="7111913" y="3374723"/>
            <a:ext cx="1798265" cy="644906"/>
          </a:xfrm>
          <a:prstGeom prst="bentConnector3">
            <a:avLst>
              <a:gd name="adj1" fmla="val 100002"/>
            </a:avLst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uadroTexto 66">
            <a:extLst>
              <a:ext uri="{FF2B5EF4-FFF2-40B4-BE49-F238E27FC236}">
                <a16:creationId xmlns:a16="http://schemas.microsoft.com/office/drawing/2014/main" id="{F3DACE27-DE69-44A6-8AB4-19F294026AC2}"/>
              </a:ext>
            </a:extLst>
          </p:cNvPr>
          <p:cNvSpPr txBox="1"/>
          <p:nvPr/>
        </p:nvSpPr>
        <p:spPr>
          <a:xfrm>
            <a:off x="2529379" y="1677878"/>
            <a:ext cx="8015070" cy="4980164"/>
          </a:xfrm>
          <a:prstGeom prst="rect">
            <a:avLst/>
          </a:prstGeom>
          <a:solidFill>
            <a:srgbClr val="00B050"/>
          </a:solidFill>
        </p:spPr>
        <p:txBody>
          <a:bodyPr wrap="square" lIns="180000" tIns="180000" rIns="180000" bIns="180000" rtlCol="0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s-MX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cambio de paradigma parte por desarrollar una demanda interna capaz de justificar la creación de empleo productivo, justamente remunerado, a partir de un equilibrio entre la capacidad de consumo de los hogares, y la capacidad del aparato productivo para satisfacer esa demanda: </a:t>
            </a:r>
            <a:r>
              <a:rPr lang="es-MX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valor agregado solo se materializa cuando el bien o el servicio que lo incorpora, se vende en un mercado.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s-MX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gasto público, bien orientado, es fundamental para poner en marcha y sostener el proceso </a:t>
            </a:r>
          </a:p>
        </p:txBody>
      </p:sp>
    </p:spTree>
    <p:extLst>
      <p:ext uri="{BB962C8B-B14F-4D97-AF65-F5344CB8AC3E}">
        <p14:creationId xmlns:p14="http://schemas.microsoft.com/office/powerpoint/2010/main" val="53692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9" grpId="0"/>
      <p:bldP spid="50" grpId="0"/>
      <p:bldP spid="6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36DF59-18B7-431A-9358-49E4958A9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b="1" i="1" cap="small" dirty="0">
                <a:solidFill>
                  <a:schemeClr val="accent5">
                    <a:lumMod val="75000"/>
                  </a:schemeClr>
                </a:solidFill>
              </a:rPr>
              <a:t>Posibles hitos de una “ruta crítica” para un </a:t>
            </a:r>
            <a:br>
              <a:rPr lang="es-MX" b="1" i="1" cap="small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b="1" i="1" cap="small" dirty="0">
                <a:solidFill>
                  <a:schemeClr val="accent5">
                    <a:lumMod val="75000"/>
                  </a:schemeClr>
                </a:solidFill>
              </a:rPr>
              <a:t>GASTO DEFICITARIO PRODUCTIVO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11BE63-96C6-4F0D-A618-DDD798BA0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71629" cy="4897238"/>
          </a:xfrm>
        </p:spPr>
        <p:txBody>
          <a:bodyPr wrap="square">
            <a:spAutoFit/>
          </a:bodyPr>
          <a:lstStyle/>
          <a:p>
            <a:r>
              <a:rPr lang="es-MX" sz="2400" b="1" dirty="0"/>
              <a:t>Establecer metas para elevar la distribución primaria del ingreso, DPI (Remuneraciones/Valor Agregado) hacia niveles que sean compatibles con metas de mejoras en productividad y en la capacidad efectiva de consumo</a:t>
            </a:r>
          </a:p>
          <a:p>
            <a:r>
              <a:rPr lang="es-MX" sz="2400" b="1" dirty="0"/>
              <a:t>Definir el IUE en función proporcional a la distancia de la empresa a la meta de DPI (Meta DPI cumplida → IUE = 0)</a:t>
            </a:r>
          </a:p>
          <a:p>
            <a:r>
              <a:rPr lang="es-MX" sz="2400" b="1" dirty="0"/>
              <a:t>Eliminar impuestos que se cargan al precio final de B/S producidos en el país</a:t>
            </a:r>
          </a:p>
          <a:p>
            <a:r>
              <a:rPr lang="es-MX" sz="2400" b="1" dirty="0"/>
              <a:t>Contratos plurianuales de compra con metas de innovación y </a:t>
            </a:r>
            <a:r>
              <a:rPr lang="es-MX" sz="2400" b="1" dirty="0" err="1"/>
              <a:t>productivid;ad</a:t>
            </a:r>
            <a:endParaRPr lang="es-MX" sz="2400" b="1" dirty="0"/>
          </a:p>
          <a:p>
            <a:r>
              <a:rPr lang="es-MX" sz="2400" b="1" dirty="0"/>
              <a:t>Adoptar los incentivos propuestos por CGTFB/INASET en 2;020 para empresas</a:t>
            </a:r>
          </a:p>
          <a:p>
            <a:pPr lvl="1"/>
            <a:r>
              <a:rPr lang="es-MX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Del sector productivo en general</a:t>
            </a:r>
          </a:p>
          <a:p>
            <a:pPr lvl="1"/>
            <a:r>
              <a:rPr lang="es-MX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rubros de alta incidencia en empleo, valor agregado y equidad</a:t>
            </a:r>
            <a:endParaRPr lang="es-MX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s-BO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Empresas que suscriban acuerdos (10 a 15 años, renovables) como “Empresas Privadas con Compromiso Social”, EPCS</a:t>
            </a:r>
            <a:endParaRPr lang="es-MX" sz="4000" b="1" dirty="0"/>
          </a:p>
        </p:txBody>
      </p:sp>
      <p:sp>
        <p:nvSpPr>
          <p:cNvPr id="4" name="Bocadillo nube: nube 3">
            <a:extLst>
              <a:ext uri="{FF2B5EF4-FFF2-40B4-BE49-F238E27FC236}">
                <a16:creationId xmlns:a16="http://schemas.microsoft.com/office/drawing/2014/main" id="{F3980118-132D-4498-BF57-7C12684B8981}"/>
              </a:ext>
            </a:extLst>
          </p:cNvPr>
          <p:cNvSpPr/>
          <p:nvPr/>
        </p:nvSpPr>
        <p:spPr>
          <a:xfrm>
            <a:off x="0" y="477381"/>
            <a:ext cx="12061371" cy="5903238"/>
          </a:xfrm>
          <a:prstGeom prst="cloudCallout">
            <a:avLst>
              <a:gd name="adj1" fmla="val -36859"/>
              <a:gd name="adj2" fmla="val 495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s-MX" sz="2800" b="1" i="1" dirty="0">
                <a:solidFill>
                  <a:srgbClr val="FFFF00"/>
                </a:solidFill>
              </a:rPr>
              <a:t>Operar en déficit no solo implica gastar más, sino también “recaudar” (¿extorsionar?) menos en beneficio de mayor capacidad de consumo de los hogares (mayor demanda para el sector productivo): recaudar menos IUE pero mejorar la distribución primaria del ingreso es inteligente; eliminar </a:t>
            </a:r>
            <a:r>
              <a:rPr lang="es-MX" sz="2800" b="1" i="1" dirty="0" err="1">
                <a:solidFill>
                  <a:srgbClr val="FFFF00"/>
                </a:solidFill>
              </a:rPr>
              <a:t>lVA</a:t>
            </a:r>
            <a:r>
              <a:rPr lang="es-MX" sz="2800" b="1" i="1" dirty="0">
                <a:solidFill>
                  <a:srgbClr val="FFFF00"/>
                </a:solidFill>
              </a:rPr>
              <a:t> a la producción nacional daría 20%-40% más capacidad de consumo, …lo que haría socialmente viable el aumento de determinados precios…</a:t>
            </a:r>
          </a:p>
        </p:txBody>
      </p:sp>
    </p:spTree>
    <p:extLst>
      <p:ext uri="{BB962C8B-B14F-4D97-AF65-F5344CB8AC3E}">
        <p14:creationId xmlns:p14="http://schemas.microsoft.com/office/powerpoint/2010/main" val="83652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Título"/>
          <p:cNvSpPr>
            <a:spLocks noGrp="1"/>
          </p:cNvSpPr>
          <p:nvPr>
            <p:ph type="title"/>
          </p:nvPr>
        </p:nvSpPr>
        <p:spPr>
          <a:xfrm>
            <a:off x="446187" y="255993"/>
            <a:ext cx="11309684" cy="1325563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es-BO" b="1" i="1" cap="small" dirty="0">
                <a:solidFill>
                  <a:schemeClr val="accent5">
                    <a:lumMod val="75000"/>
                  </a:schemeClr>
                </a:solidFill>
              </a:rPr>
              <a:t>“Productividad con Empleo”, Ruta Crítica </a:t>
            </a:r>
            <a:br>
              <a:rPr lang="es-BO" b="1" i="1" cap="small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BO" b="1" i="1" cap="small" dirty="0">
                <a:solidFill>
                  <a:schemeClr val="accent5">
                    <a:lumMod val="75000"/>
                  </a:schemeClr>
                </a:solidFill>
              </a:rPr>
              <a:t>al Desarrollo Productivo, sin Pobreza</a:t>
            </a:r>
            <a:endParaRPr lang="es-ES_tradnl" b="1" i="1" cap="sm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" name="AutoShape 32">
            <a:extLst>
              <a:ext uri="{FF2B5EF4-FFF2-40B4-BE49-F238E27FC236}">
                <a16:creationId xmlns:a16="http://schemas.microsoft.com/office/drawing/2014/main" id="{6849B684-B0A1-4CE3-8057-4247B3BFBEA5}"/>
              </a:ext>
            </a:extLst>
          </p:cNvPr>
          <p:cNvSpPr>
            <a:spLocks/>
          </p:cNvSpPr>
          <p:nvPr/>
        </p:nvSpPr>
        <p:spPr bwMode="auto">
          <a:xfrm rot="10800000">
            <a:off x="5838792" y="4039344"/>
            <a:ext cx="216000" cy="2016000"/>
          </a:xfrm>
          <a:prstGeom prst="leftBrace">
            <a:avLst>
              <a:gd name="adj1" fmla="val 106441"/>
              <a:gd name="adj2" fmla="val 50000"/>
            </a:avLst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s-ES_tradnl">
              <a:latin typeface="Calibri" pitchFamily="34" charset="0"/>
            </a:endParaRPr>
          </a:p>
        </p:txBody>
      </p:sp>
      <p:sp>
        <p:nvSpPr>
          <p:cNvPr id="27" name="Text Box 33">
            <a:extLst>
              <a:ext uri="{FF2B5EF4-FFF2-40B4-BE49-F238E27FC236}">
                <a16:creationId xmlns:a16="http://schemas.microsoft.com/office/drawing/2014/main" id="{ED3ED6C6-167E-4D92-ACA5-6DDE4AAF3E4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174950" y="4825815"/>
            <a:ext cx="21600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>
                <a:latin typeface="Calibri" pitchFamily="34" charset="0"/>
              </a:rPr>
              <a:t>Crecimiento</a:t>
            </a:r>
            <a:endParaRPr lang="es-BO" sz="2000" b="1" dirty="0">
              <a:latin typeface="Calibri" pitchFamily="34" charset="0"/>
            </a:endParaRPr>
          </a:p>
        </p:txBody>
      </p:sp>
      <p:sp>
        <p:nvSpPr>
          <p:cNvPr id="28" name="AutoShape 32">
            <a:extLst>
              <a:ext uri="{FF2B5EF4-FFF2-40B4-BE49-F238E27FC236}">
                <a16:creationId xmlns:a16="http://schemas.microsoft.com/office/drawing/2014/main" id="{D12B73CA-DB1E-4A32-8DA3-773B244FA5C4}"/>
              </a:ext>
            </a:extLst>
          </p:cNvPr>
          <p:cNvSpPr>
            <a:spLocks/>
          </p:cNvSpPr>
          <p:nvPr/>
        </p:nvSpPr>
        <p:spPr bwMode="auto">
          <a:xfrm rot="16200000">
            <a:off x="3441951" y="4038161"/>
            <a:ext cx="216000" cy="4392000"/>
          </a:xfrm>
          <a:prstGeom prst="leftBrace">
            <a:avLst>
              <a:gd name="adj1" fmla="val 106441"/>
              <a:gd name="adj2" fmla="val 50000"/>
            </a:avLst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s-ES_tradnl" dirty="0">
              <a:latin typeface="Calibri" pitchFamily="34" charset="0"/>
            </a:endParaRPr>
          </a:p>
        </p:txBody>
      </p:sp>
      <p:sp>
        <p:nvSpPr>
          <p:cNvPr id="29" name="Text Box 33">
            <a:extLst>
              <a:ext uri="{FF2B5EF4-FFF2-40B4-BE49-F238E27FC236}">
                <a16:creationId xmlns:a16="http://schemas.microsoft.com/office/drawing/2014/main" id="{77500207-D039-4327-AB26-C9D1350ED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3235" y="6318096"/>
            <a:ext cx="1943999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>
                <a:latin typeface="Calibri" pitchFamily="34" charset="0"/>
              </a:rPr>
              <a:t>Valor agregado</a:t>
            </a:r>
            <a:endParaRPr lang="es-BO" sz="2000" b="1" dirty="0">
              <a:latin typeface="Calibri" pitchFamily="34" charset="0"/>
            </a:endParaRPr>
          </a:p>
        </p:txBody>
      </p:sp>
      <p:sp>
        <p:nvSpPr>
          <p:cNvPr id="32" name="AutoShape 32">
            <a:extLst>
              <a:ext uri="{FF2B5EF4-FFF2-40B4-BE49-F238E27FC236}">
                <a16:creationId xmlns:a16="http://schemas.microsoft.com/office/drawing/2014/main" id="{9087D3A3-35DD-4290-9A00-DC457B78328F}"/>
              </a:ext>
            </a:extLst>
          </p:cNvPr>
          <p:cNvSpPr>
            <a:spLocks/>
          </p:cNvSpPr>
          <p:nvPr/>
        </p:nvSpPr>
        <p:spPr bwMode="auto">
          <a:xfrm>
            <a:off x="1024324" y="4049536"/>
            <a:ext cx="216000" cy="2016000"/>
          </a:xfrm>
          <a:prstGeom prst="leftBrace">
            <a:avLst>
              <a:gd name="adj1" fmla="val 106441"/>
              <a:gd name="adj2" fmla="val 50000"/>
            </a:avLst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s-ES_tradnl">
              <a:latin typeface="Calibri" pitchFamily="34" charset="0"/>
            </a:endParaRPr>
          </a:p>
        </p:txBody>
      </p:sp>
      <p:sp>
        <p:nvSpPr>
          <p:cNvPr id="33" name="Text Box 33">
            <a:extLst>
              <a:ext uri="{FF2B5EF4-FFF2-40B4-BE49-F238E27FC236}">
                <a16:creationId xmlns:a16="http://schemas.microsoft.com/office/drawing/2014/main" id="{44283674-0E8C-4039-B87E-9C851E3187B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55176" y="4703825"/>
            <a:ext cx="2160000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b="1" dirty="0" err="1">
                <a:latin typeface="Calibri" pitchFamily="34" charset="0"/>
              </a:rPr>
              <a:t>Sostenibilidad</a:t>
            </a:r>
            <a:endParaRPr lang="pt-BR" sz="2000" b="1" dirty="0">
              <a:latin typeface="Calibri" pitchFamily="34" charset="0"/>
            </a:endParaRPr>
          </a:p>
          <a:p>
            <a:pPr algn="ctr"/>
            <a:r>
              <a:rPr lang="pt-BR" sz="2000" b="1" dirty="0">
                <a:latin typeface="Calibri" pitchFamily="34" charset="0"/>
              </a:rPr>
              <a:t>(</a:t>
            </a:r>
            <a:r>
              <a:rPr lang="pt-BR" sz="2000" b="1" dirty="0" err="1">
                <a:latin typeface="Calibri" pitchFamily="34" charset="0"/>
              </a:rPr>
              <a:t>Institucioanlidad</a:t>
            </a:r>
            <a:r>
              <a:rPr lang="pt-BR" sz="2000" b="1" dirty="0">
                <a:latin typeface="Calibri" pitchFamily="34" charset="0"/>
              </a:rPr>
              <a:t>)</a:t>
            </a:r>
            <a:endParaRPr lang="es-BO" sz="2000" b="1" dirty="0">
              <a:latin typeface="Calibri" pitchFamily="34" charset="0"/>
            </a:endParaRPr>
          </a:p>
        </p:txBody>
      </p:sp>
      <p:sp>
        <p:nvSpPr>
          <p:cNvPr id="34" name="Text Box 33">
            <a:extLst>
              <a:ext uri="{FF2B5EF4-FFF2-40B4-BE49-F238E27FC236}">
                <a16:creationId xmlns:a16="http://schemas.microsoft.com/office/drawing/2014/main" id="{549479D5-6ED3-4C69-8BD3-153E6E5AF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4413" y="3377640"/>
            <a:ext cx="241386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000" b="1" dirty="0">
                <a:latin typeface="Calibri" pitchFamily="34" charset="0"/>
              </a:rPr>
              <a:t>Pertinencia Social</a:t>
            </a:r>
            <a:endParaRPr lang="es-BO" sz="2000" b="1" dirty="0">
              <a:latin typeface="Calibri" pitchFamily="34" charset="0"/>
            </a:endParaRPr>
          </a:p>
        </p:txBody>
      </p:sp>
      <p:sp>
        <p:nvSpPr>
          <p:cNvPr id="35" name="AutoShape 32">
            <a:extLst>
              <a:ext uri="{FF2B5EF4-FFF2-40B4-BE49-F238E27FC236}">
                <a16:creationId xmlns:a16="http://schemas.microsoft.com/office/drawing/2014/main" id="{B9877570-00B1-40C9-8EA3-2CF84C51CCD1}"/>
              </a:ext>
            </a:extLst>
          </p:cNvPr>
          <p:cNvSpPr>
            <a:spLocks/>
          </p:cNvSpPr>
          <p:nvPr/>
        </p:nvSpPr>
        <p:spPr bwMode="auto">
          <a:xfrm rot="5400000">
            <a:off x="3441952" y="1654718"/>
            <a:ext cx="216000" cy="4392000"/>
          </a:xfrm>
          <a:prstGeom prst="leftBrace">
            <a:avLst>
              <a:gd name="adj1" fmla="val 106441"/>
              <a:gd name="adj2" fmla="val 50000"/>
            </a:avLst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s-ES_tradnl" dirty="0">
              <a:latin typeface="Calibri" pitchFamily="34" charset="0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1352328" y="1529578"/>
            <a:ext cx="4354513" cy="4443415"/>
            <a:chOff x="112" y="1041"/>
            <a:chExt cx="2743" cy="2799"/>
          </a:xfrm>
        </p:grpSpPr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 rot="16200000" flipV="1">
              <a:off x="1356" y="1456"/>
              <a:ext cx="227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3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s-BO">
                <a:latin typeface="Calibri" pitchFamily="34" charset="0"/>
              </a:endParaRPr>
            </a:p>
          </p:txBody>
        </p:sp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688" y="1041"/>
              <a:ext cx="1587" cy="397"/>
            </a:xfrm>
            <a:prstGeom prst="rect">
              <a:avLst/>
            </a:pr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  <a:t>Diversificación productiva</a:t>
              </a:r>
              <a:b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</a:br>
              <a: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  <a:t>sin pobreza ni exclusión</a:t>
              </a:r>
              <a:endParaRPr lang="es-ES" b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688" y="1713"/>
              <a:ext cx="1587" cy="397"/>
            </a:xfrm>
            <a:prstGeom prst="rect">
              <a:avLst/>
            </a:pr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  <a:t>Creación de Empleo </a:t>
              </a:r>
              <a:b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</a:br>
              <a: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  <a:t>Digno y Productivo</a:t>
              </a:r>
              <a:endParaRPr lang="es-ES" b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12" y="2688"/>
              <a:ext cx="1111" cy="374"/>
            </a:xfrm>
            <a:prstGeom prst="rect">
              <a:avLst/>
            </a:pr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  <a:t>Cultura Social- </a:t>
              </a:r>
            </a:p>
            <a:p>
              <a:pPr algn="ctr"/>
              <a: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  <a:t>Productiva</a:t>
              </a:r>
              <a:endParaRPr lang="es-ES" b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1744" y="2698"/>
              <a:ext cx="1111" cy="374"/>
            </a:xfrm>
            <a:prstGeom prst="rect">
              <a:avLst/>
            </a:pr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  <a:t>Mercados</a:t>
              </a:r>
            </a:p>
            <a:p>
              <a:pPr algn="ctr"/>
              <a: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  <a:t>(interno y ext.)</a:t>
              </a:r>
              <a:endParaRPr lang="es-ES" b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12" y="3456"/>
              <a:ext cx="1111" cy="374"/>
            </a:xfrm>
            <a:prstGeom prst="rect">
              <a:avLst/>
            </a:pr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  <a:t>Competitividad</a:t>
              </a:r>
            </a:p>
            <a:p>
              <a:pPr algn="ctr"/>
              <a:r>
                <a:rPr lang="es-MX" b="1" dirty="0">
                  <a:solidFill>
                    <a:srgbClr val="000000"/>
                  </a:solidFill>
                  <a:latin typeface="Calibri" pitchFamily="34" charset="0"/>
                </a:rPr>
                <a:t>Social Sistémica</a:t>
              </a:r>
              <a:endParaRPr lang="es-ES" b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743" y="3466"/>
              <a:ext cx="1111" cy="374"/>
            </a:xfrm>
            <a:prstGeom prst="rect">
              <a:avLst/>
            </a:pr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ES" b="1">
                  <a:solidFill>
                    <a:srgbClr val="000000"/>
                  </a:solidFill>
                  <a:latin typeface="Calibri" pitchFamily="34" charset="0"/>
                </a:rPr>
                <a:t>Productividad</a:t>
              </a:r>
              <a:r>
                <a:rPr lang="es-BO" b="1">
                  <a:solidFill>
                    <a:srgbClr val="000000"/>
                  </a:solidFill>
                  <a:latin typeface="Calibri" pitchFamily="34" charset="0"/>
                </a:rPr>
                <a:t>,</a:t>
              </a:r>
              <a:endParaRPr lang="es-ES" b="1">
                <a:solidFill>
                  <a:srgbClr val="000000"/>
                </a:solidFill>
                <a:latin typeface="Calibri" pitchFamily="34" charset="0"/>
              </a:endParaRPr>
            </a:p>
            <a:p>
              <a:pPr algn="ctr"/>
              <a:r>
                <a:rPr lang="es-BO" b="1">
                  <a:solidFill>
                    <a:srgbClr val="000000"/>
                  </a:solidFill>
                  <a:latin typeface="Calibri" pitchFamily="34" charset="0"/>
                </a:rPr>
                <a:t>VA </a:t>
              </a:r>
              <a:r>
                <a:rPr lang="es-ES" b="1">
                  <a:solidFill>
                    <a:srgbClr val="000000"/>
                  </a:solidFill>
                  <a:latin typeface="Calibri" pitchFamily="34" charset="0"/>
                </a:rPr>
                <a:t>y Gestión</a:t>
              </a:r>
            </a:p>
          </p:txBody>
        </p:sp>
        <p:sp>
          <p:nvSpPr>
            <p:cNvPr id="14" name="AutoShape 11"/>
            <p:cNvSpPr>
              <a:spLocks noChangeArrowheads="1"/>
            </p:cNvSpPr>
            <p:nvPr/>
          </p:nvSpPr>
          <p:spPr bwMode="auto">
            <a:xfrm>
              <a:off x="1255" y="3551"/>
              <a:ext cx="454" cy="231"/>
            </a:xfrm>
            <a:prstGeom prst="leftRightArrow">
              <a:avLst>
                <a:gd name="adj1" fmla="val 50000"/>
                <a:gd name="adj2" fmla="val 39307"/>
              </a:avLst>
            </a:pr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s-BO">
                <a:latin typeface="Calibri" pitchFamily="34" charset="0"/>
              </a:endParaRPr>
            </a:p>
          </p:txBody>
        </p:sp>
        <p:sp>
          <p:nvSpPr>
            <p:cNvPr id="15" name="AutoShape 13"/>
            <p:cNvSpPr>
              <a:spLocks noChangeArrowheads="1"/>
            </p:cNvSpPr>
            <p:nvPr/>
          </p:nvSpPr>
          <p:spPr bwMode="auto">
            <a:xfrm>
              <a:off x="1247" y="2729"/>
              <a:ext cx="454" cy="214"/>
            </a:xfrm>
            <a:prstGeom prst="leftRightArrow">
              <a:avLst>
                <a:gd name="adj1" fmla="val 50000"/>
                <a:gd name="adj2" fmla="val 42430"/>
              </a:avLst>
            </a:pr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s-BO">
                <a:latin typeface="Calibri" pitchFamily="34" charset="0"/>
              </a:endParaRPr>
            </a:p>
          </p:txBody>
        </p:sp>
        <p:sp>
          <p:nvSpPr>
            <p:cNvPr id="16" name="AutoShape 14"/>
            <p:cNvSpPr>
              <a:spLocks noChangeArrowheads="1"/>
            </p:cNvSpPr>
            <p:nvPr/>
          </p:nvSpPr>
          <p:spPr bwMode="auto">
            <a:xfrm rot="18000000" flipV="1">
              <a:off x="356" y="2262"/>
              <a:ext cx="567" cy="27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3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s-BO">
                <a:latin typeface="Calibri" pitchFamily="34" charset="0"/>
              </a:endParaRP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auto">
            <a:xfrm rot="3600000" flipH="1" flipV="1">
              <a:off x="2060" y="2266"/>
              <a:ext cx="567" cy="27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3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s-BO">
                <a:latin typeface="Calibri" pitchFamily="34" charset="0"/>
              </a:endParaRPr>
            </a:p>
          </p:txBody>
        </p:sp>
        <p:sp>
          <p:nvSpPr>
            <p:cNvPr id="22" name="AutoShape 28"/>
            <p:cNvSpPr>
              <a:spLocks noChangeArrowheads="1"/>
            </p:cNvSpPr>
            <p:nvPr/>
          </p:nvSpPr>
          <p:spPr bwMode="auto">
            <a:xfrm rot="5400000">
              <a:off x="422" y="3170"/>
              <a:ext cx="359" cy="214"/>
            </a:xfrm>
            <a:prstGeom prst="leftRightArrow">
              <a:avLst>
                <a:gd name="adj1" fmla="val 50000"/>
                <a:gd name="adj2" fmla="val 33551"/>
              </a:avLst>
            </a:pr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s-BO">
                <a:latin typeface="Calibri" pitchFamily="34" charset="0"/>
              </a:endParaRPr>
            </a:p>
          </p:txBody>
        </p:sp>
        <p:sp>
          <p:nvSpPr>
            <p:cNvPr id="23" name="AutoShape 29"/>
            <p:cNvSpPr>
              <a:spLocks noChangeArrowheads="1"/>
            </p:cNvSpPr>
            <p:nvPr/>
          </p:nvSpPr>
          <p:spPr bwMode="auto">
            <a:xfrm rot="5400000">
              <a:off x="2133" y="3173"/>
              <a:ext cx="352" cy="214"/>
            </a:xfrm>
            <a:prstGeom prst="leftRightArrow">
              <a:avLst>
                <a:gd name="adj1" fmla="val 50000"/>
                <a:gd name="adj2" fmla="val 32897"/>
              </a:avLst>
            </a:prstGeom>
            <a:solidFill>
              <a:srgbClr val="FFFF66"/>
            </a:solidFill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s-BO">
                <a:latin typeface="Calibri" pitchFamily="34" charset="0"/>
              </a:endParaRPr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7087171" y="1820133"/>
            <a:ext cx="5104829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s-MX" sz="2400" i="1" dirty="0"/>
              <a:t>Crear </a:t>
            </a:r>
            <a:r>
              <a:rPr lang="es-MX" sz="2400" b="1" i="1" dirty="0"/>
              <a:t>empleo digno</a:t>
            </a:r>
            <a:r>
              <a:rPr lang="es-MX" sz="2400" i="1" dirty="0"/>
              <a:t> sostenible implica nueva visión de desarrollo y profundas reformas estructurales en la justicia, el estado de derecho, la equidad y en las bases de la competitividad social.</a:t>
            </a:r>
          </a:p>
          <a:p>
            <a:pPr>
              <a:spcAft>
                <a:spcPts val="900"/>
              </a:spcAft>
            </a:pPr>
            <a:r>
              <a:rPr lang="es-MX" sz="2400" i="1" dirty="0"/>
              <a:t>Lograrlo mostrará los </a:t>
            </a:r>
            <a:r>
              <a:rPr lang="es-MX" sz="2400" i="1" u="sng" dirty="0"/>
              <a:t>valores correctos </a:t>
            </a:r>
            <a:r>
              <a:rPr lang="es-MX" sz="2400" i="1" dirty="0"/>
              <a:t>del tipo de cambio, del déficit o de la tasa de inflación. </a:t>
            </a:r>
          </a:p>
          <a:p>
            <a:pPr algn="ctr"/>
            <a:r>
              <a:rPr lang="es-MX" sz="3200" b="1" i="1" dirty="0">
                <a:solidFill>
                  <a:srgbClr val="C00000"/>
                </a:solidFill>
              </a:rPr>
              <a:t>Empleo productivo: “</a:t>
            </a:r>
            <a:r>
              <a:rPr lang="es-MX" sz="3200" b="1" i="1" cap="small" dirty="0">
                <a:solidFill>
                  <a:srgbClr val="C00000"/>
                </a:solidFill>
              </a:rPr>
              <a:t>moneda de oro</a:t>
            </a:r>
            <a:r>
              <a:rPr lang="es-MX" sz="3200" b="1" i="1" dirty="0">
                <a:solidFill>
                  <a:srgbClr val="C00000"/>
                </a:solidFill>
              </a:rPr>
              <a:t>” que conviene a todos </a:t>
            </a:r>
            <a:r>
              <a:rPr lang="es-MX" sz="2800" i="1" dirty="0">
                <a:solidFill>
                  <a:srgbClr val="C00000"/>
                </a:solidFill>
              </a:rPr>
              <a:t>(¿menos a políticos y al SIF?)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ángulo 4"/>
              <p:cNvSpPr/>
              <p:nvPr/>
            </p:nvSpPr>
            <p:spPr>
              <a:xfrm>
                <a:off x="4595000" y="6297742"/>
                <a:ext cx="2762103" cy="400110"/>
              </a:xfrm>
              <a:prstGeom prst="rect">
                <a:avLst/>
              </a:prstGeom>
              <a:ln w="28575">
                <a:solidFill>
                  <a:srgbClr val="00B05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2000" b="1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𝑽𝑨</m:t>
                      </m:r>
                      <m:r>
                        <a:rPr lang="es-MX" sz="2000" b="1" i="1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419" sz="2000" b="1" i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𝑷𝑳</m:t>
                      </m:r>
                      <m:r>
                        <a:rPr lang="es-419" sz="2000" b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s-419" sz="2000" b="1" i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𝑷𝑶</m:t>
                      </m:r>
                      <m:r>
                        <a:rPr lang="es-419" sz="2000" b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419" sz="2000" b="1" i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𝑷𝑰𝑩</m:t>
                      </m:r>
                    </m:oMath>
                  </m:oMathPara>
                </a14:m>
                <a:endParaRPr lang="es-419" sz="20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" name="Rectá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5000" y="6297742"/>
                <a:ext cx="2762103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lecha a la derecha con bandas 5"/>
          <p:cNvSpPr/>
          <p:nvPr/>
        </p:nvSpPr>
        <p:spPr>
          <a:xfrm rot="2388629">
            <a:off x="5539408" y="5920674"/>
            <a:ext cx="503583" cy="318427"/>
          </a:xfrm>
          <a:prstGeom prst="stripedRightArrow">
            <a:avLst/>
          </a:prstGeom>
          <a:solidFill>
            <a:srgbClr val="00B050"/>
          </a:solidFill>
          <a:ln>
            <a:solidFill>
              <a:srgbClr val="66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21" name="Flecha a la derecha con bandas 20"/>
          <p:cNvSpPr/>
          <p:nvPr/>
        </p:nvSpPr>
        <p:spPr>
          <a:xfrm rot="20766380">
            <a:off x="4901933" y="2331313"/>
            <a:ext cx="2160000" cy="288000"/>
          </a:xfrm>
          <a:prstGeom prst="stripedRightArrow">
            <a:avLst>
              <a:gd name="adj1" fmla="val 50000"/>
              <a:gd name="adj2" fmla="val 157434"/>
            </a:avLst>
          </a:prstGeom>
          <a:solidFill>
            <a:srgbClr val="00B05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30" name="Flecha a la derecha con bandas 29"/>
          <p:cNvSpPr/>
          <p:nvPr/>
        </p:nvSpPr>
        <p:spPr>
          <a:xfrm rot="19039674">
            <a:off x="5556193" y="3871890"/>
            <a:ext cx="503583" cy="318427"/>
          </a:xfrm>
          <a:prstGeom prst="stripedRightArrow">
            <a:avLst/>
          </a:prstGeom>
          <a:solidFill>
            <a:srgbClr val="00B050"/>
          </a:solidFill>
          <a:ln>
            <a:solidFill>
              <a:srgbClr val="66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9" name="CuadroTexto 18"/>
          <p:cNvSpPr txBox="1"/>
          <p:nvPr/>
        </p:nvSpPr>
        <p:spPr>
          <a:xfrm>
            <a:off x="5486918" y="3412530"/>
            <a:ext cx="1236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 - FIN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5347145" y="2774026"/>
            <a:ext cx="163080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  $6.000M </a:t>
            </a:r>
          </a:p>
          <a:p>
            <a:r>
              <a:rPr lang="es-419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  $4.000M</a:t>
            </a:r>
            <a:br>
              <a:rPr lang="es-419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419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CTB $4.000M</a:t>
            </a:r>
          </a:p>
        </p:txBody>
      </p:sp>
      <p:sp>
        <p:nvSpPr>
          <p:cNvPr id="4" name="Signo de multiplicación 3">
            <a:extLst>
              <a:ext uri="{FF2B5EF4-FFF2-40B4-BE49-F238E27FC236}">
                <a16:creationId xmlns:a16="http://schemas.microsoft.com/office/drawing/2014/main" id="{F0CED630-24E6-4500-9F5E-0E4E622E9C22}"/>
              </a:ext>
            </a:extLst>
          </p:cNvPr>
          <p:cNvSpPr/>
          <p:nvPr/>
        </p:nvSpPr>
        <p:spPr>
          <a:xfrm>
            <a:off x="5135667" y="2359961"/>
            <a:ext cx="2014346" cy="1773512"/>
          </a:xfrm>
          <a:prstGeom prst="mathMultiply">
            <a:avLst>
              <a:gd name="adj1" fmla="val 1558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Paralelogramo 23">
            <a:extLst>
              <a:ext uri="{FF2B5EF4-FFF2-40B4-BE49-F238E27FC236}">
                <a16:creationId xmlns:a16="http://schemas.microsoft.com/office/drawing/2014/main" id="{D7696BF9-B036-4A6F-BAE9-ED3CBC1AE2B0}"/>
              </a:ext>
            </a:extLst>
          </p:cNvPr>
          <p:cNvSpPr/>
          <p:nvPr/>
        </p:nvSpPr>
        <p:spPr>
          <a:xfrm>
            <a:off x="374160" y="1089964"/>
            <a:ext cx="11660174" cy="5143611"/>
          </a:xfrm>
          <a:prstGeom prst="parallelogram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i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tarea inicial para reactivar la economía, es incrementar la capacidad de consumo.</a:t>
            </a:r>
          </a:p>
          <a:p>
            <a:pPr algn="ctr"/>
            <a:r>
              <a:rPr lang="es-MX" sz="2800" b="1" i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Eliminando el IVA a la producción nacional, regulando mejor las relaciones entre spread y utilidades bancarias, y flotar el tipo de cambio para reducir los incentivos al contrabando, podrían devolver cada año –a partir de 2026, entre 3.000 y 8.000 millones de dólares a la capacidad de consumo de los hogares, lo que podría traducirse en la reactivación inicial de hasta 40.000 puestos de trabajo al aumentar el uso de la actual capacidad productiva ociosa…</a:t>
            </a:r>
            <a:endParaRPr lang="es-MX" sz="28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8974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 animBg="1"/>
      <p:bldP spid="29" grpId="0"/>
      <p:bldP spid="32" grpId="0" animBg="1"/>
      <p:bldP spid="33" grpId="0"/>
      <p:bldP spid="34" grpId="0"/>
      <p:bldP spid="35" grpId="0" animBg="1"/>
      <p:bldP spid="3" grpId="0"/>
      <p:bldP spid="5" grpId="0" animBg="1"/>
      <p:bldP spid="6" grpId="0" animBg="1"/>
      <p:bldP spid="21" grpId="0" animBg="1"/>
      <p:bldP spid="30" grpId="0" animBg="1"/>
      <p:bldP spid="19" grpId="0" animBg="1"/>
      <p:bldP spid="19" grpId="1" animBg="1"/>
      <p:bldP spid="36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12AA197A-6A18-4E24-AE10-FFF20E0D78D8}"/>
              </a:ext>
            </a:extLst>
          </p:cNvPr>
          <p:cNvCxnSpPr>
            <a:cxnSpLocks/>
          </p:cNvCxnSpPr>
          <p:nvPr/>
        </p:nvCxnSpPr>
        <p:spPr>
          <a:xfrm flipH="1">
            <a:off x="7632866" y="3167982"/>
            <a:ext cx="604850" cy="28006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DCB1459B-83E5-4393-989C-29DA3E9B1E38}"/>
              </a:ext>
            </a:extLst>
          </p:cNvPr>
          <p:cNvCxnSpPr>
            <a:cxnSpLocks/>
          </p:cNvCxnSpPr>
          <p:nvPr/>
        </p:nvCxnSpPr>
        <p:spPr>
          <a:xfrm flipH="1">
            <a:off x="5755522" y="2593911"/>
            <a:ext cx="1482788" cy="127904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upo 20">
            <a:extLst>
              <a:ext uri="{FF2B5EF4-FFF2-40B4-BE49-F238E27FC236}">
                <a16:creationId xmlns:a16="http://schemas.microsoft.com/office/drawing/2014/main" id="{FE553AE0-BE9C-4EDA-A850-6A9B3134F4E3}"/>
              </a:ext>
            </a:extLst>
          </p:cNvPr>
          <p:cNvGrpSpPr/>
          <p:nvPr/>
        </p:nvGrpSpPr>
        <p:grpSpPr>
          <a:xfrm>
            <a:off x="156000" y="127290"/>
            <a:ext cx="5940000" cy="3240000"/>
            <a:chOff x="121131" y="69642"/>
            <a:chExt cx="5940000" cy="324000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B6487D24-EE90-42A8-887C-61C9D369E1D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131" y="69642"/>
              <a:ext cx="5940000" cy="3240000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73BA31D4-22BE-4557-81C7-81FD1C91607E}"/>
                </a:ext>
              </a:extLst>
            </p:cNvPr>
            <p:cNvSpPr txBox="1"/>
            <p:nvPr/>
          </p:nvSpPr>
          <p:spPr>
            <a:xfrm>
              <a:off x="4309229" y="2329166"/>
              <a:ext cx="9365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800" b="1" dirty="0"/>
                <a:t>Bolivia</a:t>
              </a: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492FDDC-79FA-4696-A333-B187EFCF6114}"/>
              </a:ext>
            </a:extLst>
          </p:cNvPr>
          <p:cNvGrpSpPr/>
          <p:nvPr/>
        </p:nvGrpSpPr>
        <p:grpSpPr>
          <a:xfrm>
            <a:off x="6096000" y="127290"/>
            <a:ext cx="5940000" cy="3240000"/>
            <a:chOff x="2244669" y="1536492"/>
            <a:chExt cx="5940000" cy="324000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7A555BF-AA02-42F5-8B13-7AAE935E130C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/>
            <a:srcRect b="15247"/>
            <a:stretch/>
          </p:blipFill>
          <p:spPr>
            <a:xfrm>
              <a:off x="2244669" y="1536492"/>
              <a:ext cx="5940000" cy="32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B00ADB63-DAF4-47AE-B7AE-A33003043C2F}"/>
                </a:ext>
              </a:extLst>
            </p:cNvPr>
            <p:cNvSpPr txBox="1"/>
            <p:nvPr/>
          </p:nvSpPr>
          <p:spPr>
            <a:xfrm>
              <a:off x="6716591" y="2121348"/>
              <a:ext cx="10043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b="1" dirty="0"/>
                <a:t>China</a:t>
              </a:r>
              <a:endParaRPr lang="es-MX" b="1" dirty="0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537B25B2-3908-4683-AE65-0A1E9C325798}"/>
              </a:ext>
            </a:extLst>
          </p:cNvPr>
          <p:cNvGrpSpPr/>
          <p:nvPr/>
        </p:nvGrpSpPr>
        <p:grpSpPr>
          <a:xfrm>
            <a:off x="156000" y="3367290"/>
            <a:ext cx="5940000" cy="3240000"/>
            <a:chOff x="1775250" y="1701728"/>
            <a:chExt cx="5940000" cy="324000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96DF807-8581-4AB9-960E-6BC139A7DBA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75250" y="1701728"/>
              <a:ext cx="5940000" cy="3240000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1211277B-7CD9-4D4F-990E-5F18B03657BD}"/>
                </a:ext>
              </a:extLst>
            </p:cNvPr>
            <p:cNvSpPr txBox="1"/>
            <p:nvPr/>
          </p:nvSpPr>
          <p:spPr>
            <a:xfrm>
              <a:off x="6432716" y="1966932"/>
              <a:ext cx="1004361" cy="400110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MX" sz="2000" b="1" dirty="0"/>
                <a:t>EEUU</a:t>
              </a:r>
              <a:endParaRPr lang="es-MX" b="1" dirty="0"/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AF1B97C-7752-4204-8499-30B7C740BCE3}"/>
              </a:ext>
            </a:extLst>
          </p:cNvPr>
          <p:cNvGrpSpPr/>
          <p:nvPr/>
        </p:nvGrpSpPr>
        <p:grpSpPr>
          <a:xfrm>
            <a:off x="6096000" y="3367290"/>
            <a:ext cx="5940000" cy="3240000"/>
            <a:chOff x="3126000" y="1809000"/>
            <a:chExt cx="5940000" cy="3240000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FC36F9CA-C6CA-48A3-9D8F-A1DC76FA2B96}"/>
                </a:ext>
              </a:extLst>
            </p:cNvPr>
            <p:cNvGrpSpPr/>
            <p:nvPr/>
          </p:nvGrpSpPr>
          <p:grpSpPr>
            <a:xfrm>
              <a:off x="3126000" y="1809000"/>
              <a:ext cx="5940000" cy="3240000"/>
              <a:chOff x="6130869" y="3451587"/>
              <a:chExt cx="5940000" cy="3240000"/>
            </a:xfrm>
          </p:grpSpPr>
          <p:pic>
            <p:nvPicPr>
              <p:cNvPr id="19" name="Marcador de contenido 4">
                <a:extLst>
                  <a:ext uri="{FF2B5EF4-FFF2-40B4-BE49-F238E27FC236}">
                    <a16:creationId xmlns:a16="http://schemas.microsoft.com/office/drawing/2014/main" id="{49AB5141-A4FD-45B5-B3AC-2C90DC08C44A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30869" y="3451587"/>
                <a:ext cx="5940000" cy="3240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90B8C209-0C81-436A-8F49-3F5CB42E0E63}"/>
                  </a:ext>
                </a:extLst>
              </p:cNvPr>
              <p:cNvSpPr txBox="1"/>
              <p:nvPr/>
            </p:nvSpPr>
            <p:spPr>
              <a:xfrm>
                <a:off x="8198940" y="3865569"/>
                <a:ext cx="1351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000" b="1" dirty="0"/>
                  <a:t>Inglaterra</a:t>
                </a:r>
                <a:endParaRPr lang="es-MX" b="1" dirty="0"/>
              </a:p>
            </p:txBody>
          </p:sp>
        </p:grp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7CFCEEA8-F76E-42AA-8064-CC14C3E5F677}"/>
                </a:ext>
              </a:extLst>
            </p:cNvPr>
            <p:cNvSpPr txBox="1"/>
            <p:nvPr/>
          </p:nvSpPr>
          <p:spPr>
            <a:xfrm>
              <a:off x="5508118" y="4111798"/>
              <a:ext cx="17805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AP</a:t>
              </a:r>
              <a:r>
                <a: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+ </a:t>
              </a:r>
              <a:r>
                <a:rPr lang="en-US" sz="1600" dirty="0">
                  <a:solidFill>
                    <a:schemeClr val="accent4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AE</a:t>
              </a:r>
              <a:r>
                <a: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= (</a:t>
              </a:r>
              <a:r>
                <a:rPr lang="en-US" sz="16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</a:t>
              </a:r>
              <a:r>
                <a:rPr lang="en-US" sz="1600" baseline="-250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  <a:r>
                <a:rPr lang="en-US" sz="16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– </a:t>
              </a:r>
              <a:r>
                <a:rPr lang="en-US" sz="1600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Imp</a:t>
              </a:r>
              <a:r>
                <a: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 </a:t>
              </a:r>
            </a:p>
          </p:txBody>
        </p:sp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DAE0A239-D60F-45D9-9D41-BD50D4587698}"/>
              </a:ext>
            </a:extLst>
          </p:cNvPr>
          <p:cNvSpPr/>
          <p:nvPr/>
        </p:nvSpPr>
        <p:spPr>
          <a:xfrm>
            <a:off x="1276662" y="419718"/>
            <a:ext cx="9846039" cy="589514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s-MX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Operar con déficit es lo normal; es la única manera de dotar a la economía de suficientes recursos para permitir crecientes transacciones.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br>
              <a:rPr lang="es-MX" sz="11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“deuda pública” es solo dinero en circulación que queda en la economía por efecto del gasto público deficitario…y no es “necesariamente inflacionario”…</a:t>
            </a:r>
          </a:p>
        </p:txBody>
      </p:sp>
    </p:spTree>
    <p:extLst>
      <p:ext uri="{BB962C8B-B14F-4D97-AF65-F5344CB8AC3E}">
        <p14:creationId xmlns:p14="http://schemas.microsoft.com/office/powerpoint/2010/main" val="29150680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2172</TotalTime>
  <Words>1925</Words>
  <Application>Microsoft Office PowerPoint</Application>
  <PresentationFormat>Panorámica</PresentationFormat>
  <Paragraphs>160</Paragraphs>
  <Slides>10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Roboto</vt:lpstr>
      <vt:lpstr>Script MT Bold</vt:lpstr>
      <vt:lpstr>Tema de Office</vt:lpstr>
      <vt:lpstr>Bolivia en un momento de inflexión:   Circulación Del Dinero, Crédito y Concentración del Ingreso</vt:lpstr>
      <vt:lpstr>“El BCB debe dejar de ser la caja chica del gobierno de turno; hoy con la fe en los hombres y mujeres de este directorio, ponemos toda la esperanza en la decisión de dejar de ser una caja chica, y comenzar a funcionar como el banco de todos los bolivianos” (Presidente Rodrigo Paz, 13.11.2025)</vt:lpstr>
      <vt:lpstr>Flujo de dinero en la economía: Del Banco  Central a los Hogares</vt:lpstr>
      <vt:lpstr>Flujo y concentración:  Crédito bancario</vt:lpstr>
      <vt:lpstr>El crédito bancario “sube”  más $ que el que “baja”</vt:lpstr>
      <vt:lpstr>FMI: La financiarización de las economías es la mayor  causa de desigualdad y concentración de riqueza</vt:lpstr>
      <vt:lpstr>El gasto público como catalizador del proceso</vt:lpstr>
      <vt:lpstr>Posibles hitos de una “ruta crítica” para un  GASTO DEFICITARIO PRODUCTIVO </vt:lpstr>
      <vt:lpstr>“Productividad con Empleo”, Ruta Crítica  al Desarrollo Productivo, sin Pobreza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Lenovo</cp:lastModifiedBy>
  <cp:revision>84</cp:revision>
  <dcterms:created xsi:type="dcterms:W3CDTF">2025-10-15T14:12:11Z</dcterms:created>
  <dcterms:modified xsi:type="dcterms:W3CDTF">2025-11-15T22:27:46Z</dcterms:modified>
</cp:coreProperties>
</file>